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83" r:id="rId19"/>
    <p:sldId id="275" r:id="rId20"/>
    <p:sldId id="276" r:id="rId21"/>
    <p:sldId id="274" r:id="rId22"/>
    <p:sldId id="277" r:id="rId23"/>
    <p:sldId id="278" r:id="rId24"/>
    <p:sldId id="279" r:id="rId25"/>
    <p:sldId id="281" r:id="rId26"/>
    <p:sldId id="280" r:id="rId27"/>
    <p:sldId id="291" r:id="rId28"/>
    <p:sldId id="296" r:id="rId29"/>
    <p:sldId id="297" r:id="rId30"/>
    <p:sldId id="298" r:id="rId31"/>
    <p:sldId id="282" r:id="rId32"/>
    <p:sldId id="295" r:id="rId33"/>
    <p:sldId id="284" r:id="rId3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23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1883" cy="6858000"/>
          </a:xfrm>
          <a:prstGeom prst="rect">
            <a:avLst/>
          </a:prstGeom>
          <a:noFill/>
          <a:ln w="457200">
            <a:solidFill>
              <a:srgbClr val="2479E0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45533" y="-84666"/>
            <a:ext cx="8664575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 dirty="0" smtClean="0">
                <a:solidFill>
                  <a:schemeClr val="tx1"/>
                </a:solidFill>
              </a:rPr>
              <a:t>http://</a:t>
            </a:r>
            <a:r>
              <a:rPr lang="ru-RU" b="1" dirty="0" err="1" smtClean="0">
                <a:solidFill>
                  <a:schemeClr val="tx1"/>
                </a:solidFill>
              </a:rPr>
              <a:t>куат.рф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45533" y="6601619"/>
            <a:ext cx="8664575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>
                <a:solidFill>
                  <a:schemeClr val="tx1"/>
                </a:solidFill>
              </a:rPr>
              <a:t>https://www.facebook.com/groups/231340493904097/?ref=bookmarks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</a:t>
            </a:r>
            <a:r>
              <a:rPr lang="en-US" b="1" dirty="0" smtClean="0">
                <a:solidFill>
                  <a:schemeClr val="tx1"/>
                </a:solidFill>
              </a:rPr>
              <a:t> https://vk.com/patriotkuat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7684559" y="6254486"/>
            <a:ext cx="122555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0BF7B-359E-4598-AB5C-C940EA3E6DFC}" type="slidenum">
              <a:rPr lang="ru-RU" b="1" smtClean="0"/>
              <a:t>‹#›</a:t>
            </a:fld>
            <a:r>
              <a:rPr lang="ru-RU" b="1" dirty="0" smtClean="0"/>
              <a:t>2019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58" y="6252965"/>
            <a:ext cx="352685" cy="3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60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0F590-F7A7-4423-9879-9DB85DC6DF6D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73112-D609-4434-91B9-A95AAFBEF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2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73112-D609-4434-91B9-A95AAFBEFE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0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73112-D609-4434-91B9-A95AAFBEFE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70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73112-D609-4434-91B9-A95AAFBEFE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6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73112-D609-4434-91B9-A95AAFBEFE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1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9141883" cy="6858000"/>
          </a:xfrm>
          <a:prstGeom prst="rect">
            <a:avLst/>
          </a:prstGeom>
          <a:noFill/>
          <a:ln w="457200">
            <a:solidFill>
              <a:srgbClr val="2479E0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999" y="6649510"/>
            <a:ext cx="8633884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http://</a:t>
            </a:r>
            <a:r>
              <a:rPr lang="ru-RU" dirty="0" err="1" smtClean="0"/>
              <a:t>куат.рф</a:t>
            </a:r>
            <a:r>
              <a:rPr lang="ru-RU" dirty="0" smtClean="0"/>
              <a:t>               </a:t>
            </a:r>
            <a:r>
              <a:rPr lang="en-US" dirty="0" smtClean="0"/>
              <a:t>https://www.facebook.com/groups/231340493904097/?ref=bookmarks    </a:t>
            </a:r>
            <a:r>
              <a:rPr lang="ru-RU" dirty="0" smtClean="0"/>
              <a:t>          </a:t>
            </a:r>
            <a:r>
              <a:rPr lang="en-US" dirty="0" smtClean="0"/>
              <a:t>  https://vk.com/patriotkuat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483" y="6284385"/>
            <a:ext cx="20574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18E01A52-2B03-4650-868B-47A6043CFF19}" type="slidenum">
              <a:rPr lang="ru-RU" smtClean="0"/>
              <a:pPr/>
              <a:t>‹#›</a:t>
            </a:fld>
            <a:r>
              <a:rPr lang="ru-RU" smtClean="0"/>
              <a:t>/2019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04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5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1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0"/>
            <a:ext cx="9141883" cy="6858000"/>
          </a:xfrm>
          <a:prstGeom prst="rect">
            <a:avLst/>
          </a:prstGeom>
          <a:noFill/>
          <a:ln w="457200">
            <a:solidFill>
              <a:srgbClr val="2479E0"/>
            </a:solidFill>
            <a:miter lim="800000"/>
          </a:ln>
          <a:effectLst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830483" y="6284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E01A52-2B03-4650-868B-47A6043CFF19}" type="slidenum">
              <a:rPr lang="ru-RU" smtClean="0"/>
              <a:pPr/>
              <a:t>‹#›</a:t>
            </a:fld>
            <a:r>
              <a:rPr lang="ru-RU" dirty="0" smtClean="0"/>
              <a:t>/2019</a:t>
            </a:r>
            <a:endParaRPr lang="ru-RU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253999" y="6522490"/>
            <a:ext cx="8633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https://www.facebook.com/groups/231340493904097/?ref=bookmarks  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</a:t>
            </a:r>
            <a:r>
              <a:rPr lang="en-US" dirty="0" smtClean="0">
                <a:solidFill>
                  <a:schemeClr val="bg1"/>
                </a:solidFill>
              </a:rPr>
              <a:t>  https://vk.com/patriotkuat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76" y="6313223"/>
            <a:ext cx="313740" cy="307447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7755585" y="-19295"/>
            <a:ext cx="1132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http://</a:t>
            </a:r>
            <a:r>
              <a:rPr lang="ru-RU" sz="1200" b="1" dirty="0" err="1" smtClean="0">
                <a:solidFill>
                  <a:schemeClr val="bg1"/>
                </a:solidFill>
              </a:rPr>
              <a:t>куат.рф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8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9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83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2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99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6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37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3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2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http://</a:t>
            </a:r>
            <a:r>
              <a:rPr lang="ru-RU" smtClean="0"/>
              <a:t>куат.рф               </a:t>
            </a:r>
            <a:r>
              <a:rPr lang="en-US" smtClean="0"/>
              <a:t>https://www.facebook.com/groups/231340493904097/?ref=bookmarks                https://vk.com/patriotkuat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01A52-2B03-4650-868B-47A6043C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68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patriotkuat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hyperlink" Target="https://www.facebook.com/groups/231340493904097/?ref=bookmarks" TargetMode="Externa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2;&#1091;&#1072;&#1090;.&#1088;&#1092;/" TargetMode="External"/><Relationship Id="rId11" Type="http://schemas.openxmlformats.org/officeDocument/2006/relationships/image" Target="../media/image8.jpeg"/><Relationship Id="rId5" Type="http://schemas.openxmlformats.org/officeDocument/2006/relationships/hyperlink" Target="mailto:patriot@kuat.su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image" Target="../media/image6.gif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1.userapi.com/c855524/v855524317/157af/R-xMzToRZo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51887" r="9592" b="7662"/>
          <a:stretch/>
        </p:blipFill>
        <p:spPr bwMode="auto">
          <a:xfrm>
            <a:off x="1670356" y="1748980"/>
            <a:ext cx="5790585" cy="3803818"/>
          </a:xfrm>
          <a:prstGeom prst="rect">
            <a:avLst/>
          </a:prstGeom>
          <a:noFill/>
          <a:ln w="231775" cap="sq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8600" y="242466"/>
            <a:ext cx="86741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МИНИСТЕРСТВО ОБРАЗОВАНИЯ И МОЛОДЕЖНОЙ ПОЛИТИКИ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СВЕРДЛОВСКОЙ ОБЛАСТИ</a:t>
            </a:r>
          </a:p>
          <a:p>
            <a:pPr algn="ctr"/>
            <a:endParaRPr lang="ru-RU" sz="400" b="1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ГОСУДАРСТВЕННОЕ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АВТОНОМНОЕ ПРОФЕССИОНАЛЬНОЕ ОБРАЗОВАТЕЛЬНОЕ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УЧРЕЖДЕНИЕ СВЕРДЛОВСКОЙ ОБЛАСТИ 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«КАМЕНСК-УРАЛЬСКИЙ АГРОПРОМЫШЛЕННЫЙ ТЕХНИКУМ»</a:t>
            </a:r>
            <a:endParaRPr lang="ru-RU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8073" y="5474263"/>
            <a:ext cx="8435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ЦЕНТР ПАТРИОТИЧЕСКОГО ВОСПИТАНИЯ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ДОПРИЗЫВНОЙ ПОДГОТОВКИ МОЛОДЕЖИ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г. Каменск-Уральский,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6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359233"/>
            <a:ext cx="8255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10-16.03.2019 г. воспитанники центра, </a:t>
            </a:r>
            <a:r>
              <a:rPr lang="ru-RU" sz="1600" b="1" dirty="0"/>
              <a:t>под руководством </a:t>
            </a:r>
            <a:r>
              <a:rPr lang="ru-RU" sz="1600" b="1" dirty="0" smtClean="0"/>
              <a:t>тренера-преподавателя </a:t>
            </a:r>
            <a:r>
              <a:rPr lang="ru-RU" sz="1600" b="1" dirty="0"/>
              <a:t>Ершова В.А. и профессиональных инструкторов-альпинистов Федерации Альпинизма Свердловской Области </a:t>
            </a:r>
            <a:r>
              <a:rPr lang="ru-RU" sz="1600" b="1" dirty="0" smtClean="0"/>
              <a:t>приняли участие в "Альпиниаде 2019".</a:t>
            </a:r>
            <a:endParaRPr lang="ru-RU" sz="1600" b="1" dirty="0"/>
          </a:p>
          <a:p>
            <a:pPr indent="457200" algn="just"/>
            <a:r>
              <a:rPr lang="ru-RU" sz="1600" b="1" dirty="0"/>
              <a:t>13 марта участники Альпиниады совершили успешное восхождение на вершину горы Серебрянский камень, зайдя по пути в снежную пещеру, в которой оставались на ночёвку, которую спасатели вырыли </a:t>
            </a:r>
            <a:r>
              <a:rPr lang="ru-RU" sz="1600" b="1" dirty="0" smtClean="0"/>
              <a:t>в </a:t>
            </a:r>
            <a:r>
              <a:rPr lang="ru-RU" sz="1600" b="1" dirty="0"/>
              <a:t>ходе своих учений за пару дней до этого. Вечером того же дня участники похода прошли посвящение в альпинисты, для чего преодолели ряд препятствий, организованных старшими товарищами, одним из которых была полная темнота, на специальном маршруте. </a:t>
            </a:r>
          </a:p>
          <a:p>
            <a:pPr indent="457200" algn="just"/>
            <a:r>
              <a:rPr lang="ru-RU" sz="1600" b="1" dirty="0"/>
              <a:t>После того, как все прошли искусственные метели, снежные лавины и камнепады, к ребятам явился горный король, которому все торжественно поклялись в верности альпинизму и получили значки с удостоверением Альпинист России.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13309" y="389411"/>
            <a:ext cx="8506683" cy="2969822"/>
            <a:chOff x="313309" y="389411"/>
            <a:chExt cx="8506683" cy="296982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625" y="389411"/>
              <a:ext cx="2227367" cy="2969822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67"/>
            <a:stretch/>
          </p:blipFill>
          <p:spPr>
            <a:xfrm>
              <a:off x="2540676" y="389411"/>
              <a:ext cx="4051949" cy="2969822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09" y="389411"/>
              <a:ext cx="2227367" cy="2969822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4741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0685" y="4103384"/>
            <a:ext cx="8360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29.03.2019 г. </a:t>
            </a:r>
            <a:r>
              <a:rPr lang="ru-RU" sz="1600" b="1" dirty="0"/>
              <a:t>на </a:t>
            </a:r>
            <a:r>
              <a:rPr lang="ru-RU" sz="1600" b="1" dirty="0" smtClean="0"/>
              <a:t>базе Центра прошел </a:t>
            </a:r>
            <a:r>
              <a:rPr lang="en-US" sz="1600" b="1" dirty="0"/>
              <a:t>III</a:t>
            </a:r>
            <a:r>
              <a:rPr lang="ru-RU" sz="1600" b="1" dirty="0"/>
              <a:t> традиционный Открытый межрегиональный молодежный творческий фестиваль «Звезды -2019</a:t>
            </a:r>
            <a:r>
              <a:rPr lang="ru-RU" sz="1600" b="1" dirty="0" smtClean="0"/>
              <a:t>!». </a:t>
            </a:r>
            <a:r>
              <a:rPr lang="ru-RU" sz="1600" b="1" dirty="0"/>
              <a:t>В фестивале приняли участие более 90 конкурсантов: школы и техникумы, студия танца «Шаг вперед» и другие творческие объединения нашего города, а также приглашенные гости из </a:t>
            </a:r>
            <a:r>
              <a:rPr lang="ru-RU" sz="1600" b="1" dirty="0" err="1"/>
              <a:t>Шадринского</a:t>
            </a:r>
            <a:r>
              <a:rPr lang="ru-RU" sz="1600" b="1" dirty="0"/>
              <a:t> политехнического </a:t>
            </a:r>
            <a:r>
              <a:rPr lang="ru-RU" sz="1600" b="1" dirty="0" smtClean="0"/>
              <a:t>колледжа. </a:t>
            </a:r>
            <a:r>
              <a:rPr lang="ru-RU" sz="1600" b="1" dirty="0"/>
              <a:t>Номинации фестиваля были наполнены самыми яркими номерами: художественное слово, брейк-данс, эстрадный вокал, хореография, рэп-исполнение и </a:t>
            </a:r>
            <a:r>
              <a:rPr lang="ru-RU" sz="1600" b="1" dirty="0" err="1"/>
              <a:t>битбокс</a:t>
            </a:r>
            <a:r>
              <a:rPr lang="ru-RU" sz="1600" b="1" dirty="0"/>
              <a:t>. </a:t>
            </a:r>
          </a:p>
          <a:p>
            <a:pPr indent="457200" algn="just"/>
            <a:r>
              <a:rPr lang="ru-RU" sz="1600" b="1" dirty="0"/>
              <a:t>Фееричные зажигательные номера участников не переставали удивлять и радовать зрителей зала. Каждый талант ждал своей награды и призов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56837" y="286653"/>
            <a:ext cx="8728584" cy="1800000"/>
            <a:chOff x="376712" y="283054"/>
            <a:chExt cx="8728584" cy="180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12" y="283054"/>
              <a:ext cx="2707200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4" r="14097"/>
            <a:stretch/>
          </p:blipFill>
          <p:spPr>
            <a:xfrm>
              <a:off x="3136901" y="283054"/>
              <a:ext cx="2033899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82" t="-1" r="27260" b="11193"/>
            <a:stretch/>
          </p:blipFill>
          <p:spPr>
            <a:xfrm>
              <a:off x="5223789" y="283054"/>
              <a:ext cx="1452786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6" r="11509" b="17003"/>
            <a:stretch/>
          </p:blipFill>
          <p:spPr>
            <a:xfrm>
              <a:off x="6729564" y="283054"/>
              <a:ext cx="2375732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16" name="Группа 15"/>
          <p:cNvGrpSpPr/>
          <p:nvPr/>
        </p:nvGrpSpPr>
        <p:grpSpPr>
          <a:xfrm>
            <a:off x="156837" y="2195018"/>
            <a:ext cx="8730695" cy="1800000"/>
            <a:chOff x="376712" y="2193219"/>
            <a:chExt cx="8730695" cy="18000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8" b="12775"/>
            <a:stretch/>
          </p:blipFill>
          <p:spPr>
            <a:xfrm>
              <a:off x="376712" y="2193219"/>
              <a:ext cx="3545393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7" t="10471" r="10824" b="5654"/>
            <a:stretch/>
          </p:blipFill>
          <p:spPr>
            <a:xfrm>
              <a:off x="4035270" y="2193219"/>
              <a:ext cx="2581129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87" b="9132"/>
            <a:stretch/>
          </p:blipFill>
          <p:spPr>
            <a:xfrm>
              <a:off x="6729564" y="2193219"/>
              <a:ext cx="2377843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32555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481" y="3960022"/>
            <a:ext cx="835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5-6.04.2019 г. на </a:t>
            </a:r>
            <a:r>
              <a:rPr lang="ru-RU" sz="1600" b="1" dirty="0"/>
              <a:t>территории ФОК "Гагаринский" воспитанники военно-патриотического клуба "ОДОН" приняли участие в </a:t>
            </a:r>
            <a:r>
              <a:rPr lang="ru-RU" sz="1600" b="1" dirty="0" smtClean="0"/>
              <a:t>Областном этапе </a:t>
            </a:r>
            <a:r>
              <a:rPr lang="ru-RU" sz="1600" b="1" dirty="0"/>
              <a:t>военно-спортивной </a:t>
            </a:r>
            <a:r>
              <a:rPr lang="ru-RU" sz="1600" b="1" dirty="0" smtClean="0"/>
              <a:t>игры </a:t>
            </a:r>
            <a:r>
              <a:rPr lang="ru-RU" sz="1600" b="1" dirty="0"/>
              <a:t>"Зарница" среди обучающихся средних профессиональных образовательных организаций и Центров патриотического воспитания и допризывной подготовки молодежи Свердловской области, посвященной 30-летию вывода советских войск из Афганистана. </a:t>
            </a:r>
          </a:p>
          <a:p>
            <a:pPr indent="457200" algn="just"/>
            <a:r>
              <a:rPr lang="ru-RU" sz="1600" b="1" dirty="0"/>
              <a:t>В игре "Зарница" приняли участие 21 команда с разных уголков нашей области! </a:t>
            </a:r>
          </a:p>
          <a:p>
            <a:pPr indent="457200" algn="just"/>
            <a:r>
              <a:rPr lang="ru-RU" sz="1600" b="1" dirty="0"/>
              <a:t>Игра состояла из 2 этапов, в которые входили конкурсы различных направлений. </a:t>
            </a:r>
          </a:p>
          <a:p>
            <a:pPr indent="457200" algn="just"/>
            <a:r>
              <a:rPr lang="ru-RU" sz="1600" b="1" dirty="0"/>
              <a:t>На протяжении прохождения всех этапов воспитанники клуба активно помогали друг другу и заботились о состоянии своих товарищей.</a:t>
            </a:r>
          </a:p>
          <a:p>
            <a:pPr indent="457200" algn="just"/>
            <a:r>
              <a:rPr lang="ru-RU" sz="1600" b="1" dirty="0" smtClean="0"/>
              <a:t>Команда Центра </a:t>
            </a:r>
            <a:r>
              <a:rPr lang="ru-RU" sz="1600" b="1" dirty="0"/>
              <a:t>заняла 5 место! </a:t>
            </a:r>
          </a:p>
          <a:p>
            <a:pPr algn="just"/>
            <a:endParaRPr lang="ru-RU" sz="1600" b="1" dirty="0"/>
          </a:p>
        </p:txBody>
      </p:sp>
      <p:pic>
        <p:nvPicPr>
          <p:cNvPr id="1028" name="Picture 4" descr="https://sun9-31.userapi.com/c846520/v846520772/1e360b/8Dg3aJeOe3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0" t="18943" r="10630"/>
          <a:stretch/>
        </p:blipFill>
        <p:spPr bwMode="auto">
          <a:xfrm>
            <a:off x="4046952" y="347644"/>
            <a:ext cx="2425404" cy="201994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22481" y="425084"/>
            <a:ext cx="8497427" cy="3458740"/>
            <a:chOff x="322481" y="425084"/>
            <a:chExt cx="8497427" cy="3458740"/>
          </a:xfrm>
        </p:grpSpPr>
        <p:pic>
          <p:nvPicPr>
            <p:cNvPr id="1032" name="Picture 8" descr="https://sun9-37.userapi.com/c846520/v846520772/1e37af/Cr0gsWce69c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5" r="29939"/>
            <a:stretch/>
          </p:blipFill>
          <p:spPr bwMode="auto">
            <a:xfrm>
              <a:off x="6056707" y="425084"/>
              <a:ext cx="2763201" cy="3457498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un9-20.userapi.com/c846520/v846520772/1e3787/FrqzI6eZ9EI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" t="30878" r="13208" b="9776"/>
            <a:stretch/>
          </p:blipFill>
          <p:spPr bwMode="auto">
            <a:xfrm>
              <a:off x="322481" y="2443824"/>
              <a:ext cx="2966398" cy="144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un9-47.userapi.com/c846520/v846520772/1e3ac5/-A43dm-94YM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2" t="24379" r="10319" b="16237"/>
            <a:stretch/>
          </p:blipFill>
          <p:spPr bwMode="auto">
            <a:xfrm>
              <a:off x="3413350" y="2442582"/>
              <a:ext cx="2751682" cy="144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sun9-52.userapi.com/c846520/v846520772/1e365b/Qc_ficjP27Y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14921" r="1238" b="7929"/>
            <a:stretch/>
          </p:blipFill>
          <p:spPr bwMode="auto">
            <a:xfrm>
              <a:off x="322481" y="425085"/>
              <a:ext cx="3300000" cy="1980000"/>
            </a:xfrm>
            <a:prstGeom prst="rect">
              <a:avLst/>
            </a:prstGeom>
            <a:noFill/>
            <a:ln w="76200" cap="sq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sun9-31.userapi.com/c846520/v846520772/1e360b/8Dg3aJeOe3I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90" t="18943" r="10630"/>
            <a:stretch/>
          </p:blipFill>
          <p:spPr bwMode="auto">
            <a:xfrm>
              <a:off x="3787589" y="425084"/>
              <a:ext cx="2377443" cy="1980000"/>
            </a:xfrm>
            <a:prstGeom prst="rect">
              <a:avLst/>
            </a:prstGeom>
            <a:noFill/>
            <a:ln w="76200" cap="sq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017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53" y="4057233"/>
            <a:ext cx="85330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В апреле </a:t>
            </a:r>
            <a:r>
              <a:rPr lang="ru-RU" sz="1600" b="1" dirty="0"/>
              <a:t>2019 </a:t>
            </a:r>
            <a:r>
              <a:rPr lang="ru-RU" sz="1600" b="1" dirty="0" smtClean="0"/>
              <a:t>г</a:t>
            </a:r>
            <a:r>
              <a:rPr lang="ru-RU" sz="1600" b="1" dirty="0"/>
              <a:t>. воспитанники центра приняли активное участие в </a:t>
            </a:r>
            <a:r>
              <a:rPr lang="ru-RU" sz="1600" b="1" dirty="0" smtClean="0"/>
              <a:t>акции </a:t>
            </a:r>
            <a:r>
              <a:rPr lang="ru-RU" sz="1600" b="1" dirty="0"/>
              <a:t>«Весенняя неделя </a:t>
            </a:r>
            <a:r>
              <a:rPr lang="ru-RU" sz="1600" b="1" dirty="0" smtClean="0"/>
              <a:t>добра»:</a:t>
            </a:r>
          </a:p>
          <a:p>
            <a:pPr indent="457200" algn="just"/>
            <a:r>
              <a:rPr lang="ru-RU" sz="1600" b="1" dirty="0" smtClean="0"/>
              <a:t>организовали </a:t>
            </a:r>
            <a:r>
              <a:rPr lang="ru-RU" sz="1600" b="1" dirty="0"/>
              <a:t>и </a:t>
            </a:r>
            <a:r>
              <a:rPr lang="ru-RU" sz="1600" b="1" dirty="0" smtClean="0"/>
              <a:t>провели в основной </a:t>
            </a:r>
            <a:r>
              <a:rPr lang="ru-RU" sz="1600" b="1" dirty="0"/>
              <a:t>общеобразовательной школе № 27 с </a:t>
            </a:r>
            <a:r>
              <a:rPr lang="ru-RU" sz="1600" b="1" dirty="0" smtClean="0"/>
              <a:t>интернатом, веселые старты и </a:t>
            </a:r>
            <a:r>
              <a:rPr lang="ru-RU" sz="1600" b="1" dirty="0"/>
              <a:t>подвижные </a:t>
            </a:r>
            <a:r>
              <a:rPr lang="ru-RU" sz="1600" b="1" dirty="0" smtClean="0"/>
              <a:t>игры, проведена </a:t>
            </a:r>
            <a:r>
              <a:rPr lang="ru-RU" sz="1600" b="1" dirty="0"/>
              <a:t>товарищеская встреча по </a:t>
            </a:r>
            <a:r>
              <a:rPr lang="ru-RU" sz="1600" b="1" dirty="0" smtClean="0"/>
              <a:t>футболу. Студенты </a:t>
            </a:r>
            <a:r>
              <a:rPr lang="ru-RU" sz="1600" b="1" dirty="0"/>
              <a:t>КУАТ провели оздоровительную зарядку, показали мастер-класс по владению футбольным </a:t>
            </a:r>
            <a:r>
              <a:rPr lang="ru-RU" sz="1600" b="1" dirty="0" smtClean="0"/>
              <a:t>мячом; </a:t>
            </a:r>
          </a:p>
          <a:p>
            <a:pPr indent="457200" algn="just"/>
            <a:r>
              <a:rPr lang="ru-RU" sz="1600" b="1" dirty="0" smtClean="0"/>
              <a:t>приняли </a:t>
            </a:r>
            <a:r>
              <a:rPr lang="ru-RU" sz="1600" b="1" dirty="0"/>
              <a:t>участие в экологическом субботнике </a:t>
            </a:r>
            <a:r>
              <a:rPr lang="ru-RU" sz="1600" b="1" dirty="0" smtClean="0"/>
              <a:t>в городском парке «</a:t>
            </a:r>
            <a:r>
              <a:rPr lang="ru-RU" sz="1600" b="1" dirty="0" err="1" smtClean="0"/>
              <a:t>Байновский</a:t>
            </a:r>
            <a:r>
              <a:rPr lang="ru-RU" sz="1600" b="1" dirty="0" smtClean="0"/>
              <a:t> сад»;</a:t>
            </a:r>
          </a:p>
          <a:p>
            <a:pPr indent="457200" algn="just"/>
            <a:r>
              <a:rPr lang="ru-RU" sz="1600" b="1" dirty="0" smtClean="0"/>
              <a:t>оказали  </a:t>
            </a:r>
            <a:r>
              <a:rPr lang="ru-RU" sz="1600" b="1" dirty="0"/>
              <a:t>помощь в уборке территории </a:t>
            </a:r>
            <a:r>
              <a:rPr lang="ru-RU" sz="1600" b="1" dirty="0" smtClean="0"/>
              <a:t>в Каменск-Уральском доме-интернат </a:t>
            </a:r>
            <a:r>
              <a:rPr lang="ru-RU" sz="1600" b="1" dirty="0"/>
              <a:t>для престарелых и </a:t>
            </a:r>
            <a:r>
              <a:rPr lang="ru-RU" sz="1600" b="1" dirty="0" smtClean="0"/>
              <a:t>инвалидов</a:t>
            </a:r>
            <a:r>
              <a:rPr lang="ru-RU" sz="1600" b="1" dirty="0"/>
              <a:t>.</a:t>
            </a:r>
            <a:endParaRPr lang="ru-RU" sz="1600" b="1" dirty="0" smtClean="0"/>
          </a:p>
          <a:p>
            <a:pPr indent="457200" algn="just"/>
            <a:r>
              <a:rPr lang="ru-RU" sz="1600" b="1" dirty="0" smtClean="0"/>
              <a:t>И многое другое.</a:t>
            </a:r>
            <a:endParaRPr lang="ru-RU" sz="1600" b="1" dirty="0"/>
          </a:p>
          <a:p>
            <a:pPr indent="457200" algn="just"/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24" y="2254977"/>
            <a:ext cx="2667942" cy="177389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8"/>
          <a:stretch/>
        </p:blipFill>
        <p:spPr>
          <a:xfrm>
            <a:off x="374314" y="2257233"/>
            <a:ext cx="2412430" cy="180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r="20223"/>
          <a:stretch/>
        </p:blipFill>
        <p:spPr>
          <a:xfrm>
            <a:off x="4488156" y="2254977"/>
            <a:ext cx="1698171" cy="180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r="13777"/>
          <a:stretch/>
        </p:blipFill>
        <p:spPr>
          <a:xfrm>
            <a:off x="2866741" y="2254977"/>
            <a:ext cx="1541418" cy="180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18" name="Группа 17"/>
          <p:cNvGrpSpPr/>
          <p:nvPr/>
        </p:nvGrpSpPr>
        <p:grpSpPr>
          <a:xfrm>
            <a:off x="263553" y="356175"/>
            <a:ext cx="8564189" cy="1800000"/>
            <a:chOff x="370077" y="356175"/>
            <a:chExt cx="8564189" cy="1800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89"/>
            <a:stretch/>
          </p:blipFill>
          <p:spPr>
            <a:xfrm>
              <a:off x="4587042" y="356175"/>
              <a:ext cx="2436773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" r="53404"/>
            <a:stretch/>
          </p:blipFill>
          <p:spPr>
            <a:xfrm>
              <a:off x="7064012" y="356175"/>
              <a:ext cx="931817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74"/>
            <a:stretch/>
          </p:blipFill>
          <p:spPr>
            <a:xfrm>
              <a:off x="8036026" y="356175"/>
              <a:ext cx="898240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7" r="9190"/>
            <a:stretch/>
          </p:blipFill>
          <p:spPr>
            <a:xfrm>
              <a:off x="2256491" y="356175"/>
              <a:ext cx="2290354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0" r="7994"/>
            <a:stretch/>
          </p:blipFill>
          <p:spPr>
            <a:xfrm>
              <a:off x="370077" y="356175"/>
              <a:ext cx="1846217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63597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54" y="3559117"/>
            <a:ext cx="85459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23.04.2019 г. </a:t>
            </a:r>
            <a:r>
              <a:rPr lang="ru-RU" sz="1600" b="1" dirty="0"/>
              <a:t>на базе Центра патриотического воспитания и допризывной подготовки молодежи ГАПОУ СО «Каменск-Уральский агропромышленный техникум» прошла III Областная военно-спортивная игра «Рубеж» среди команд профессиональных образовательных организаций г. Каменск-Уральского и Свердловской области.</a:t>
            </a:r>
          </a:p>
          <a:p>
            <a:pPr indent="457200" algn="just"/>
            <a:r>
              <a:rPr lang="ru-RU" sz="1600" b="1" dirty="0"/>
              <a:t>Военно-спортивная игра «Рубеж» приурочена памяти Героя России - генерала армии В.П. </a:t>
            </a:r>
            <a:r>
              <a:rPr lang="ru-RU" sz="1600" b="1" dirty="0" err="1"/>
              <a:t>Дубынина</a:t>
            </a:r>
            <a:r>
              <a:rPr lang="ru-RU" sz="1600" b="1" dirty="0"/>
              <a:t>. Главный судья </a:t>
            </a:r>
            <a:r>
              <a:rPr lang="ru-RU" sz="1600" b="1" dirty="0" smtClean="0"/>
              <a:t>игры </a:t>
            </a:r>
            <a:r>
              <a:rPr lang="ru-RU" sz="1600" b="1" dirty="0"/>
              <a:t>«Рубеж» Панкратьев М.Н. – председатель Каменск-Уральской общественной организации ветеранов Войск правопорядка Министерства внутренних дел Российской Федерации, Управляющий ОП №5 фонда поддержки ветеранов правоохранительных органов.</a:t>
            </a:r>
          </a:p>
          <a:p>
            <a:pPr indent="457200" algn="just"/>
            <a:r>
              <a:rPr lang="ru-RU" sz="1600" b="1" dirty="0" smtClean="0"/>
              <a:t>В игре приняли </a:t>
            </a:r>
            <a:r>
              <a:rPr lang="ru-RU" sz="1600" b="1" dirty="0"/>
              <a:t>участие 9 команд, общий охват участников более 80 человек 3 команды из г. Екатеринбург, 5 команд из г. Каменск-Уральский и команда из г. Сухой лог.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05954" y="319117"/>
            <a:ext cx="8545945" cy="3084483"/>
            <a:chOff x="317276" y="319117"/>
            <a:chExt cx="8614745" cy="3240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" r="17910"/>
            <a:stretch/>
          </p:blipFill>
          <p:spPr>
            <a:xfrm>
              <a:off x="1424799" y="319117"/>
              <a:ext cx="1320800" cy="32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8" r="14620"/>
            <a:stretch/>
          </p:blipFill>
          <p:spPr>
            <a:xfrm>
              <a:off x="317276" y="319117"/>
              <a:ext cx="1066800" cy="32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8" r="42130"/>
            <a:stretch/>
          </p:blipFill>
          <p:spPr>
            <a:xfrm>
              <a:off x="6455519" y="319117"/>
              <a:ext cx="2476502" cy="32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9" r="24550"/>
            <a:stretch/>
          </p:blipFill>
          <p:spPr>
            <a:xfrm>
              <a:off x="4147846" y="319117"/>
              <a:ext cx="2266950" cy="32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1" r="12687"/>
            <a:stretch/>
          </p:blipFill>
          <p:spPr>
            <a:xfrm>
              <a:off x="2786322" y="319117"/>
              <a:ext cx="1320801" cy="32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88449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180" y="4865111"/>
            <a:ext cx="828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1.05.2019 г. в Празднике </a:t>
            </a:r>
            <a:r>
              <a:rPr lang="ru-RU" sz="1600" b="1" dirty="0"/>
              <a:t>Весны и Труда </a:t>
            </a:r>
            <a:r>
              <a:rPr lang="ru-RU" sz="1600" b="1" dirty="0" smtClean="0"/>
              <a:t>приняли участие </a:t>
            </a:r>
            <a:r>
              <a:rPr lang="ru-RU" sz="1600" b="1" dirty="0"/>
              <a:t>работники всех </a:t>
            </a:r>
            <a:r>
              <a:rPr lang="ru-RU" sz="1600" b="1" dirty="0" smtClean="0"/>
              <a:t>предприятий, организаций</a:t>
            </a:r>
            <a:r>
              <a:rPr lang="ru-RU" sz="1600" b="1" dirty="0"/>
              <a:t>, учреждений образования, ветераны труда, </a:t>
            </a:r>
            <a:r>
              <a:rPr lang="ru-RU" sz="1600" b="1" dirty="0" smtClean="0"/>
              <a:t>активисты города </a:t>
            </a:r>
            <a:r>
              <a:rPr lang="ru-RU" sz="1600" b="1" dirty="0"/>
              <a:t>Каменск-Уральский, </a:t>
            </a:r>
          </a:p>
          <a:p>
            <a:pPr indent="457200" algn="just"/>
            <a:r>
              <a:rPr lang="ru-RU" sz="1600" b="1" dirty="0" smtClean="0"/>
              <a:t>Колонну </a:t>
            </a:r>
            <a:r>
              <a:rPr lang="ru-RU" sz="1600" b="1" dirty="0"/>
              <a:t>Каменск-Уральского агропромышленного техникума </a:t>
            </a:r>
            <a:r>
              <a:rPr lang="ru-RU" sz="1600" b="1" dirty="0" smtClean="0"/>
              <a:t>– украшенную </a:t>
            </a:r>
            <a:r>
              <a:rPr lang="ru-RU" sz="1600" b="1" dirty="0"/>
              <a:t>яркими воздушными шариками, флагами, символикой организации – представляли сотрудники и студенты техникума во главе с директором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312867" y="2192048"/>
            <a:ext cx="8562440" cy="1440000"/>
            <a:chOff x="286443" y="2282048"/>
            <a:chExt cx="8562440" cy="144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8" t="16002" b="16938"/>
            <a:stretch/>
          </p:blipFill>
          <p:spPr>
            <a:xfrm>
              <a:off x="4596510" y="2282048"/>
              <a:ext cx="3116910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14" r="3787" b="35242"/>
            <a:stretch/>
          </p:blipFill>
          <p:spPr>
            <a:xfrm>
              <a:off x="286443" y="2282048"/>
              <a:ext cx="4328286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0" r="30840"/>
            <a:stretch/>
          </p:blipFill>
          <p:spPr>
            <a:xfrm>
              <a:off x="7695201" y="2282048"/>
              <a:ext cx="1153682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grpSp>
        <p:nvGrpSpPr>
          <p:cNvPr id="18" name="Группа 17"/>
          <p:cNvGrpSpPr/>
          <p:nvPr/>
        </p:nvGrpSpPr>
        <p:grpSpPr>
          <a:xfrm>
            <a:off x="312867" y="264920"/>
            <a:ext cx="8562440" cy="1837128"/>
            <a:chOff x="371901" y="302048"/>
            <a:chExt cx="8603724" cy="18000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19" r="4735"/>
            <a:stretch/>
          </p:blipFill>
          <p:spPr>
            <a:xfrm>
              <a:off x="2630973" y="302048"/>
              <a:ext cx="1460436" cy="180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3"/>
            <a:stretch/>
          </p:blipFill>
          <p:spPr>
            <a:xfrm>
              <a:off x="371901" y="302048"/>
              <a:ext cx="2309979" cy="180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9" t="13333" r="21081" b="5956"/>
            <a:stretch/>
          </p:blipFill>
          <p:spPr>
            <a:xfrm>
              <a:off x="4040502" y="302048"/>
              <a:ext cx="1558661" cy="180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9" r="28210" b="2988"/>
            <a:stretch/>
          </p:blipFill>
          <p:spPr>
            <a:xfrm>
              <a:off x="5548256" y="302048"/>
              <a:ext cx="1706756" cy="180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6" t="1" r="4509" b="615"/>
            <a:stretch/>
          </p:blipFill>
          <p:spPr>
            <a:xfrm>
              <a:off x="7204105" y="302048"/>
              <a:ext cx="1771520" cy="180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grpSp>
        <p:nvGrpSpPr>
          <p:cNvPr id="25" name="Группа 24"/>
          <p:cNvGrpSpPr/>
          <p:nvPr/>
        </p:nvGrpSpPr>
        <p:grpSpPr>
          <a:xfrm>
            <a:off x="312868" y="3722048"/>
            <a:ext cx="8562440" cy="1123417"/>
            <a:chOff x="311250" y="3722048"/>
            <a:chExt cx="8444245" cy="99930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941" y="3722048"/>
              <a:ext cx="1461888" cy="97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89"/>
            <a:stretch/>
          </p:blipFill>
          <p:spPr>
            <a:xfrm>
              <a:off x="4006488" y="3740250"/>
              <a:ext cx="1247152" cy="97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12" b="14540"/>
            <a:stretch/>
          </p:blipFill>
          <p:spPr>
            <a:xfrm>
              <a:off x="311250" y="3722048"/>
              <a:ext cx="2142032" cy="97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79"/>
            <a:stretch/>
          </p:blipFill>
          <p:spPr>
            <a:xfrm>
              <a:off x="6806846" y="3722048"/>
              <a:ext cx="1948649" cy="97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299" y="3749351"/>
              <a:ext cx="1461888" cy="97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49230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7622" y="4487359"/>
            <a:ext cx="83446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8.05.2019 г. в </a:t>
            </a:r>
            <a:r>
              <a:rPr lang="ru-RU" sz="1600" b="1" dirty="0"/>
              <a:t>агропромышленном техникуме традиционно прошло мероприятие, посвященное Великому празднику Дню Победы - 9 мая!</a:t>
            </a:r>
          </a:p>
          <a:p>
            <a:pPr indent="457200" algn="just"/>
            <a:r>
              <a:rPr lang="ru-RU" sz="1600" b="1" dirty="0"/>
              <a:t>В ходе мероприятия звучали песни военных лет, стихотворения, посвященные героям Великой Отечественной Войны. В это же день Волонтеры агропромышленного техникума присоединились к Всероссийской акции «Георгиевская ленточка</a:t>
            </a:r>
            <a:r>
              <a:rPr lang="ru-RU" sz="1600" b="1" dirty="0" smtClean="0"/>
              <a:t>». Цвета </a:t>
            </a:r>
            <a:r>
              <a:rPr lang="ru-RU" sz="1600" b="1" dirty="0"/>
              <a:t>Георгиевской ленты - чёрный и жёлто-оранжевый - означают «дым и пламя» и являются знаком личной доблести солдата на поле боя.</a:t>
            </a:r>
          </a:p>
          <a:p>
            <a:pPr indent="457200" algn="just"/>
            <a:endParaRPr lang="ru-RU" sz="1600" b="1" dirty="0"/>
          </a:p>
          <a:p>
            <a:pPr algn="just"/>
            <a:endParaRPr lang="ru-RU" sz="16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343740" y="2288594"/>
            <a:ext cx="8405016" cy="2052000"/>
            <a:chOff x="343740" y="2288594"/>
            <a:chExt cx="8405016" cy="2052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548" y="2288594"/>
              <a:ext cx="3086208" cy="205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0" r="8461"/>
            <a:stretch/>
          </p:blipFill>
          <p:spPr>
            <a:xfrm>
              <a:off x="2999573" y="2288594"/>
              <a:ext cx="2597922" cy="205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3"/>
            <a:stretch/>
          </p:blipFill>
          <p:spPr>
            <a:xfrm>
              <a:off x="343740" y="2288594"/>
              <a:ext cx="2590780" cy="205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343740" y="341828"/>
            <a:ext cx="8405016" cy="1946766"/>
            <a:chOff x="343740" y="341829"/>
            <a:chExt cx="8345810" cy="1800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3" t="17816" r="9296" b="19577"/>
            <a:stretch/>
          </p:blipFill>
          <p:spPr>
            <a:xfrm>
              <a:off x="343740" y="341829"/>
              <a:ext cx="3356007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" t="12182" r="7973" b="10906"/>
            <a:stretch/>
          </p:blipFill>
          <p:spPr>
            <a:xfrm>
              <a:off x="3739850" y="341829"/>
              <a:ext cx="3044448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3" t="-1421" r="13863" b="175"/>
            <a:stretch/>
          </p:blipFill>
          <p:spPr>
            <a:xfrm>
              <a:off x="6824401" y="341829"/>
              <a:ext cx="1865149" cy="180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3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29" y="3428160"/>
            <a:ext cx="862515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/>
              <a:t>9.05.2019 г. наша </a:t>
            </a:r>
            <a:r>
              <a:rPr lang="ru-RU" sz="1500" b="1" dirty="0"/>
              <a:t>страна отмечает </a:t>
            </a:r>
            <a:r>
              <a:rPr lang="ru-RU" sz="1500" b="1" dirty="0" smtClean="0"/>
              <a:t>74-ю </a:t>
            </a:r>
            <a:r>
              <a:rPr lang="ru-RU" sz="1500" b="1" dirty="0"/>
              <a:t>годовщину Победы в Великой Отечественной войне. В этот день в Каменск-Уральском прошли традиционные праздничные мероприятия, включающие военный парад, многотысячную народную акцию «Бессмертный полк», концерты на главных площадях и в парках и, в завершение - праздничный фейерверк.</a:t>
            </a:r>
          </a:p>
          <a:p>
            <a:pPr algn="just"/>
            <a:r>
              <a:rPr lang="ru-RU" sz="1500" b="1" dirty="0"/>
              <a:t>Участники парада, чеканя шаг, торжественным маршем прошли по улице Ленина. </a:t>
            </a:r>
            <a:endParaRPr lang="ru-RU" sz="1500" b="1" dirty="0" smtClean="0"/>
          </a:p>
          <a:p>
            <a:pPr algn="just"/>
            <a:r>
              <a:rPr lang="ru-RU" sz="1500" b="1" dirty="0" smtClean="0"/>
              <a:t>17  </a:t>
            </a:r>
            <a:r>
              <a:rPr lang="ru-RU" sz="1500" b="1" dirty="0"/>
              <a:t>взводов лучшие из лучших: парадные расчеты в/ч 45123, офицеры 63 отряда противопожарной службы МЧС</a:t>
            </a:r>
            <a:r>
              <a:rPr lang="ru-RU" sz="1500" b="1" dirty="0" smtClean="0"/>
              <a:t>, </a:t>
            </a:r>
            <a:r>
              <a:rPr lang="ru-RU" sz="1500" b="1" dirty="0"/>
              <a:t>студенты агропромышленного техникума Центра патриотического воспитания и допризывной подготовки, девичий взвод медицинского колледжа и </a:t>
            </a:r>
            <a:r>
              <a:rPr lang="ru-RU" sz="1500" b="1" dirty="0" smtClean="0"/>
              <a:t>другие.</a:t>
            </a:r>
            <a:endParaRPr lang="ru-RU" sz="1500" b="1" dirty="0"/>
          </a:p>
          <a:p>
            <a:pPr algn="just"/>
            <a:r>
              <a:rPr lang="ru-RU" sz="1500" b="1" dirty="0"/>
              <a:t>В след за парадом стартовала Всероссийская акция </a:t>
            </a:r>
            <a:r>
              <a:rPr lang="ru-RU" sz="1500" b="1" dirty="0" smtClean="0"/>
              <a:t>«Рекорд Победы», которую проводил Центр </a:t>
            </a:r>
            <a:r>
              <a:rPr lang="ru-RU" sz="1500" b="1" dirty="0" err="1" smtClean="0"/>
              <a:t>ПВиДП</a:t>
            </a:r>
            <a:r>
              <a:rPr lang="ru-RU" sz="1500" b="1" dirty="0" smtClean="0"/>
              <a:t>. </a:t>
            </a:r>
            <a:r>
              <a:rPr lang="ru-RU" sz="1500" b="1" dirty="0"/>
              <a:t>Её участники отжались 27 028 раз за каждый мирный день, прожитый после Великой Отечественной войны.</a:t>
            </a:r>
          </a:p>
          <a:p>
            <a:pPr algn="just"/>
            <a:r>
              <a:rPr lang="ru-RU" sz="1500" b="1" dirty="0"/>
              <a:t>9 мая, более чем в 150-ти городах России проходит акция – «Рекорд Победы» в рамках празднования Победы в Великой Отечественной Войне</a:t>
            </a:r>
            <a:r>
              <a:rPr lang="ru-RU" sz="1500" b="1" dirty="0" smtClean="0"/>
              <a:t>.</a:t>
            </a:r>
            <a:endParaRPr lang="ru-RU" sz="1500" b="1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303650" y="1749801"/>
            <a:ext cx="8389276" cy="1515989"/>
            <a:chOff x="279112" y="1729645"/>
            <a:chExt cx="8389276" cy="151598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340" y="1729645"/>
              <a:ext cx="2274048" cy="151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8" r="20451"/>
            <a:stretch/>
          </p:blipFill>
          <p:spPr>
            <a:xfrm>
              <a:off x="279112" y="1729646"/>
              <a:ext cx="1471586" cy="151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4" r="15832"/>
            <a:stretch/>
          </p:blipFill>
          <p:spPr>
            <a:xfrm>
              <a:off x="4878994" y="1732911"/>
              <a:ext cx="1417747" cy="151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1" r="21993"/>
            <a:stretch/>
          </p:blipFill>
          <p:spPr>
            <a:xfrm>
              <a:off x="3417484" y="1732911"/>
              <a:ext cx="1363910" cy="151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5" r="25482"/>
            <a:stretch/>
          </p:blipFill>
          <p:spPr>
            <a:xfrm>
              <a:off x="1848298" y="1733634"/>
              <a:ext cx="1471586" cy="151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303651" y="365522"/>
            <a:ext cx="8389276" cy="1380290"/>
            <a:chOff x="276868" y="301501"/>
            <a:chExt cx="8474877" cy="133997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30" b="24852"/>
            <a:stretch/>
          </p:blipFill>
          <p:spPr>
            <a:xfrm>
              <a:off x="276868" y="309479"/>
              <a:ext cx="1996313" cy="133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8"/>
            <a:stretch/>
          </p:blipFill>
          <p:spPr>
            <a:xfrm>
              <a:off x="5223885" y="309479"/>
              <a:ext cx="1826271" cy="133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0" r="20369"/>
            <a:stretch/>
          </p:blipFill>
          <p:spPr>
            <a:xfrm>
              <a:off x="3826629" y="301501"/>
              <a:ext cx="1328017" cy="133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18"/>
            <a:stretch/>
          </p:blipFill>
          <p:spPr>
            <a:xfrm>
              <a:off x="7119395" y="309479"/>
              <a:ext cx="1632350" cy="133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9" r="12430"/>
            <a:stretch/>
          </p:blipFill>
          <p:spPr>
            <a:xfrm>
              <a:off x="2342420" y="301501"/>
              <a:ext cx="1414970" cy="1332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972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63622" y="2536929"/>
            <a:ext cx="8416756" cy="2160000"/>
            <a:chOff x="403402" y="2536929"/>
            <a:chExt cx="8416756" cy="2160000"/>
          </a:xfrm>
        </p:grpSpPr>
        <p:pic>
          <p:nvPicPr>
            <p:cNvPr id="1026" name="Picture 2" descr="https://pp.userapi.com/c855132/v855132214/51972/4Wg2m8yUojI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591" y="2536929"/>
              <a:ext cx="162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un9-101.userapi.com/c855132/v855132214/51a41/PpiMvVEXE-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780" y="2536929"/>
              <a:ext cx="162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un9-50.userapi.com/c855132/v855132214/51a6e/zZ-sobZqy4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969" y="2536929"/>
              <a:ext cx="162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pp.userapi.com/c855132/v855132214/519e7/P2DE-Jq9pe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158" y="2536929"/>
              <a:ext cx="162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un9-10.userapi.com/c855132/v855132214/51921/5aUmleNaKT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02" y="2536929"/>
              <a:ext cx="162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363622" y="305053"/>
            <a:ext cx="8416756" cy="2160000"/>
            <a:chOff x="403402" y="305053"/>
            <a:chExt cx="8416756" cy="2160000"/>
          </a:xfrm>
        </p:grpSpPr>
        <p:pic>
          <p:nvPicPr>
            <p:cNvPr id="1032" name="Picture 8" descr="https://sun9-101.userapi.com/c855132/v855132214/51a53/UM6mVqL3Niw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515" y="305053"/>
              <a:ext cx="162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un9-4.userapi.com/c855132/v855132214/51969/Fubqg5Mit4w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837" y="305053"/>
              <a:ext cx="288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sun9-51.userapi.com/c855132/v855132214/5193c/kHXY-anjpVI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158" y="305053"/>
              <a:ext cx="162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sun9-4.userapi.com/c855132/v855132214/519f0/2-bMC0XfYoA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5"/>
            <a:stretch/>
          </p:blipFill>
          <p:spPr bwMode="auto">
            <a:xfrm>
              <a:off x="403402" y="305053"/>
              <a:ext cx="2151791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363622" y="4696929"/>
            <a:ext cx="84167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22-24.05.2019 г</a:t>
            </a:r>
            <a:r>
              <a:rPr lang="ru-RU" sz="1600" b="1" dirty="0">
                <a:solidFill>
                  <a:srgbClr val="000000"/>
                </a:solidFill>
              </a:rPr>
              <a:t>. в г. Нижний Тагил, на берегу реки Черная, территории городской станции юных туристов «Полюс» прошел спортивно-туристический слет команд профессиональных образовательных учреждений Свердловской </a:t>
            </a:r>
            <a:r>
              <a:rPr lang="ru-RU" sz="1600" b="1" dirty="0" smtClean="0">
                <a:solidFill>
                  <a:srgbClr val="000000"/>
                </a:solidFill>
              </a:rPr>
              <a:t>области, в котором принял участие и Центр ПВ и ДП КУАТ. </a:t>
            </a:r>
            <a:r>
              <a:rPr lang="ru-RU" sz="1600" b="1" dirty="0">
                <a:solidFill>
                  <a:srgbClr val="000000"/>
                </a:solidFill>
              </a:rPr>
              <a:t>Слёт посвящён Году туризма в Российской Федерации. 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>
                <a:solidFill>
                  <a:srgbClr val="000000"/>
                </a:solidFill>
              </a:rPr>
              <a:t>На </a:t>
            </a:r>
            <a:r>
              <a:rPr lang="ru-RU" sz="1600" b="1" dirty="0">
                <a:solidFill>
                  <a:srgbClr val="000000"/>
                </a:solidFill>
              </a:rPr>
              <a:t>протяжении всего мероприятия наши ребята проявляли активное участие на этапах, обучались новому, переводили полученные знания в опыт, помогали и поддерживали друг друга.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1092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012" y="4571936"/>
            <a:ext cx="8443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25.05.2019 г. на базе техникума прошли </a:t>
            </a:r>
            <a:r>
              <a:rPr lang="ru-RU" sz="1600" b="1" dirty="0"/>
              <a:t>пробные соревнования «Русский силомер» в котором приняли участие все учебные группы техникума. По итогом соревнований места распределились следующим образом :</a:t>
            </a:r>
          </a:p>
          <a:p>
            <a:pPr indent="457200" algn="just"/>
            <a:r>
              <a:rPr lang="ru-RU" sz="1600" b="1" dirty="0"/>
              <a:t>1 место -группа Т148</a:t>
            </a:r>
          </a:p>
          <a:p>
            <a:pPr indent="457200" algn="just"/>
            <a:r>
              <a:rPr lang="ru-RU" sz="1600" b="1" dirty="0"/>
              <a:t>2 место -группа Э128</a:t>
            </a:r>
          </a:p>
          <a:p>
            <a:pPr indent="457200" algn="just"/>
            <a:r>
              <a:rPr lang="ru-RU" sz="1600" b="1" dirty="0"/>
              <a:t>3 место – группа А138</a:t>
            </a:r>
          </a:p>
          <a:p>
            <a:pPr indent="457200" algn="just"/>
            <a:r>
              <a:rPr lang="ru-RU" sz="1600" b="1" dirty="0"/>
              <a:t>В следующем учебном году этот вид соревнований </a:t>
            </a:r>
            <a:r>
              <a:rPr lang="ru-RU" sz="1600" b="1" dirty="0" smtClean="0"/>
              <a:t>станет традиционным и  войдет отдельным этапом в </a:t>
            </a:r>
            <a:r>
              <a:rPr lang="ru-RU" sz="1600" b="1" dirty="0"/>
              <a:t>спартакиаду техникума.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62299" y="312610"/>
            <a:ext cx="7819402" cy="4259326"/>
            <a:chOff x="692209" y="312610"/>
            <a:chExt cx="7819402" cy="42593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904"/>
            <a:stretch/>
          </p:blipFill>
          <p:spPr>
            <a:xfrm>
              <a:off x="692209" y="2419058"/>
              <a:ext cx="1812439" cy="2151372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8" t="13223" r="19768" b="2343"/>
            <a:stretch/>
          </p:blipFill>
          <p:spPr>
            <a:xfrm>
              <a:off x="2213561" y="312610"/>
              <a:ext cx="2601539" cy="2036632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9" t="-151" r="11734" b="449"/>
            <a:stretch/>
          </p:blipFill>
          <p:spPr>
            <a:xfrm>
              <a:off x="2601825" y="2420564"/>
              <a:ext cx="2221058" cy="2151372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3" r="8479"/>
            <a:stretch/>
          </p:blipFill>
          <p:spPr>
            <a:xfrm>
              <a:off x="692209" y="312610"/>
              <a:ext cx="1811696" cy="2038138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0698"/>
            <a:stretch/>
          </p:blipFill>
          <p:spPr>
            <a:xfrm>
              <a:off x="4920061" y="312610"/>
              <a:ext cx="3591550" cy="4259326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3622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1.userapi.com/c845020/v845020633/206994/JwkqqiRzF1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6" b="17151"/>
          <a:stretch/>
        </p:blipFill>
        <p:spPr bwMode="auto">
          <a:xfrm>
            <a:off x="0" y="1315035"/>
            <a:ext cx="5980566" cy="374151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0" y="391705"/>
            <a:ext cx="1450984" cy="14218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29328" y="1315035"/>
            <a:ext cx="337089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Наш адрес: 623417,Свердловская обл., г. Каменск-Уральский ул.Механизаторов,20</a:t>
            </a:r>
          </a:p>
          <a:p>
            <a:endParaRPr lang="ru-RU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тел.(3439) 396-191,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e-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mail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hlinkClick r:id="rId5"/>
              </a:rPr>
              <a:t>patriot@kuat.su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Мы в социальных сетях: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официальный сайт техникума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hlinkClick r:id="rId6"/>
              </a:rPr>
              <a:t>http://куат.рф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</a:p>
          <a:p>
            <a:endParaRPr lang="ru-RU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Наша группа в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Фейсбуке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hlinkClick r:id="rId7"/>
              </a:rPr>
              <a:t>https://www.facebook.com/groups/231340493904097/?ref=bookmarks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</a:p>
          <a:p>
            <a:endParaRPr lang="ru-RU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Наша группа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вКонтакте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hlinkClick r:id="rId8"/>
              </a:rPr>
              <a:t>https://vk.com/patriotkuat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600" dirty="0"/>
          </a:p>
        </p:txBody>
      </p:sp>
      <p:pic>
        <p:nvPicPr>
          <p:cNvPr id="9" name="Picture 2" descr="http://old.kamensk-uralskiy.ru/img/default/gerb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40" y="5641215"/>
            <a:ext cx="574045" cy="70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s624223.vk.me/v624223128/167cf/DtRxXvnJCr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66" y="5637534"/>
            <a:ext cx="556909" cy="71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24" y="5623557"/>
            <a:ext cx="1017068" cy="7192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54" y="5623558"/>
            <a:ext cx="592594" cy="7192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10" y="5656746"/>
            <a:ext cx="1016597" cy="7192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69" y="5674407"/>
            <a:ext cx="701608" cy="7016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50765" y="391705"/>
            <a:ext cx="6891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Центр патриотического воспитания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допризывной подготовки молодежи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Каменск-Уральский агропромышленный техникум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3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1828" y="4409631"/>
            <a:ext cx="83274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31.05.2019 </a:t>
            </a:r>
            <a:r>
              <a:rPr lang="ru-RU" sz="1600" b="1" dirty="0"/>
              <a:t>г. в Каменск-Уральском агропромышленном техникуме прошел праздник посвященный «Дню защиты детей». Программа мероприятия разделилась на 2 площадки: концертную и военно-спортивную.</a:t>
            </a:r>
          </a:p>
          <a:p>
            <a:pPr indent="457200" algn="just"/>
            <a:r>
              <a:rPr lang="ru-RU" sz="1600" b="1" dirty="0" smtClean="0"/>
              <a:t>Военно-спортивную эстафету для студентов техникума проводил Центр ПФ и ДП при поддержке сотрудников 307- </a:t>
            </a:r>
            <a:r>
              <a:rPr lang="ru-RU" sz="1600" b="1" dirty="0"/>
              <a:t>пожарно-спасательной части 63 ОФПС г. Каменск-Уральский </a:t>
            </a:r>
            <a:r>
              <a:rPr lang="ru-RU" sz="1600" b="1" dirty="0" smtClean="0"/>
              <a:t>Участники </a:t>
            </a:r>
            <a:r>
              <a:rPr lang="ru-RU" sz="1600" b="1" dirty="0"/>
              <a:t>военно-спортивной эстафеты «Спасатель» были награждены сертификатами и почетной грамотой.</a:t>
            </a:r>
          </a:p>
          <a:p>
            <a:pPr algn="just"/>
            <a:endParaRPr lang="ru-RU" sz="16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02406" y="350417"/>
            <a:ext cx="8339189" cy="2175243"/>
            <a:chOff x="490398" y="273505"/>
            <a:chExt cx="8339189" cy="217524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1" r="29675"/>
            <a:stretch/>
          </p:blipFill>
          <p:spPr>
            <a:xfrm>
              <a:off x="490398" y="273505"/>
              <a:ext cx="1901232" cy="216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6" r="6615"/>
            <a:stretch/>
          </p:blipFill>
          <p:spPr>
            <a:xfrm>
              <a:off x="2460987" y="273505"/>
              <a:ext cx="2204816" cy="216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r="11433"/>
            <a:stretch/>
          </p:blipFill>
          <p:spPr>
            <a:xfrm>
              <a:off x="4735160" y="288748"/>
              <a:ext cx="2444097" cy="216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43" r="25292"/>
            <a:stretch/>
          </p:blipFill>
          <p:spPr>
            <a:xfrm>
              <a:off x="7248615" y="288748"/>
              <a:ext cx="1580972" cy="216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14" name="Группа 13"/>
          <p:cNvGrpSpPr/>
          <p:nvPr/>
        </p:nvGrpSpPr>
        <p:grpSpPr>
          <a:xfrm>
            <a:off x="391828" y="2607296"/>
            <a:ext cx="8357539" cy="1605782"/>
            <a:chOff x="395697" y="2692753"/>
            <a:chExt cx="8387636" cy="163524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87" r="31868"/>
            <a:stretch/>
          </p:blipFill>
          <p:spPr>
            <a:xfrm>
              <a:off x="395697" y="2692753"/>
              <a:ext cx="807577" cy="162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53" r="23451"/>
            <a:stretch/>
          </p:blipFill>
          <p:spPr>
            <a:xfrm>
              <a:off x="1261340" y="2692753"/>
              <a:ext cx="833215" cy="162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621" y="2707996"/>
              <a:ext cx="2436480" cy="162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" t="28671" r="12178" b="21874"/>
            <a:stretch/>
          </p:blipFill>
          <p:spPr>
            <a:xfrm>
              <a:off x="4647168" y="2707996"/>
              <a:ext cx="4136165" cy="162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98581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603" y="3519082"/>
            <a:ext cx="83636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fontAlgn="base" hangingPunct="0"/>
            <a:r>
              <a:rPr lang="ru-RU" sz="1600" b="1" dirty="0" smtClean="0"/>
              <a:t>24-28.06.2019 г. для </a:t>
            </a:r>
            <a:r>
              <a:rPr lang="ru-RU" sz="1600" b="1" dirty="0"/>
              <a:t>обучающихся 2 курса агропромышленного техникума </a:t>
            </a:r>
            <a:r>
              <a:rPr lang="ru-RU" sz="1600" b="1" dirty="0" smtClean="0"/>
              <a:t>проведены пятидневные учебно-полевые сборы. Цель </a:t>
            </a:r>
            <a:r>
              <a:rPr lang="ru-RU" sz="1600" b="1" dirty="0"/>
              <a:t>учебных сборов: закрепление знаний, приобретенных обучающимися на занятиях по основам военной службы в течении учебного года, совершенствования физической подготовки, а также получение определенных навыков в исполнении воинских уставов ВС РФ.</a:t>
            </a:r>
          </a:p>
          <a:p>
            <a:pPr indent="457200" algn="just" fontAlgn="base" hangingPunct="0"/>
            <a:r>
              <a:rPr lang="ru-RU" sz="1600" b="1" dirty="0" smtClean="0"/>
              <a:t>В ходе сборов были </a:t>
            </a:r>
            <a:r>
              <a:rPr lang="ru-RU" sz="1600" b="1" dirty="0"/>
              <a:t>организованы ротные тактические игры, психологические тренинги, постановка реальных ситуационных задач (метод кейс-</a:t>
            </a:r>
            <a:r>
              <a:rPr lang="ru-RU" sz="1600" b="1" dirty="0" err="1"/>
              <a:t>стади</a:t>
            </a:r>
            <a:r>
              <a:rPr lang="ru-RU" sz="1600" b="1" dirty="0"/>
              <a:t>), военно-спортивная игра</a:t>
            </a:r>
            <a:r>
              <a:rPr lang="ru-RU" sz="1600" b="1" dirty="0" smtClean="0"/>
              <a:t>,</a:t>
            </a:r>
            <a:r>
              <a:rPr lang="ru-RU" sz="1600" b="1" dirty="0"/>
              <a:t> стрельбы из боевого оружия АК-47</a:t>
            </a:r>
            <a:r>
              <a:rPr lang="ru-RU" sz="1600" b="1" dirty="0" smtClean="0"/>
              <a:t> </a:t>
            </a:r>
            <a:r>
              <a:rPr lang="ru-RU" sz="1600" b="1" dirty="0"/>
              <a:t>на базе воинской части №45123,  гарнизон «</a:t>
            </a:r>
            <a:r>
              <a:rPr lang="ru-RU" sz="1600" b="1" dirty="0" smtClean="0"/>
              <a:t>Травянка», а </a:t>
            </a:r>
            <a:r>
              <a:rPr lang="ru-RU" sz="1600" b="1" dirty="0"/>
              <a:t>также просмотр фильма «Приказываю ЖИТЬ! </a:t>
            </a:r>
            <a:r>
              <a:rPr lang="ru-RU" sz="1600" b="1" dirty="0" err="1"/>
              <a:t>Дубынин</a:t>
            </a:r>
            <a:r>
              <a:rPr lang="ru-RU" sz="1600" b="1" dirty="0"/>
              <a:t>», и отрывки из художественных фильмов о действиях разведывательных подразделений стран мира и др</a:t>
            </a:r>
            <a:r>
              <a:rPr lang="ru-RU" sz="1600" b="1" dirty="0" smtClean="0"/>
              <a:t>.</a:t>
            </a:r>
          </a:p>
          <a:p>
            <a:pPr indent="457200" algn="just" fontAlgn="base" hangingPunct="0"/>
            <a:endParaRPr lang="ru-RU" sz="1600" b="1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270242" y="1788936"/>
            <a:ext cx="8573730" cy="1535377"/>
            <a:chOff x="288549" y="1788937"/>
            <a:chExt cx="8496946" cy="144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5" r="11218"/>
            <a:stretch/>
          </p:blipFill>
          <p:spPr>
            <a:xfrm>
              <a:off x="288549" y="1788937"/>
              <a:ext cx="1726251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32" r="15164"/>
            <a:stretch/>
          </p:blipFill>
          <p:spPr>
            <a:xfrm>
              <a:off x="7529263" y="1788937"/>
              <a:ext cx="1256232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5"/>
            <a:stretch/>
          </p:blipFill>
          <p:spPr>
            <a:xfrm>
              <a:off x="2075671" y="1788937"/>
              <a:ext cx="1856378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1" r="17633"/>
            <a:stretch/>
          </p:blipFill>
          <p:spPr>
            <a:xfrm>
              <a:off x="3992920" y="1788937"/>
              <a:ext cx="1803163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71"/>
            <a:stretch/>
          </p:blipFill>
          <p:spPr>
            <a:xfrm>
              <a:off x="5856954" y="1788937"/>
              <a:ext cx="1611439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grpSp>
        <p:nvGrpSpPr>
          <p:cNvPr id="17" name="Группа 16"/>
          <p:cNvGrpSpPr/>
          <p:nvPr/>
        </p:nvGrpSpPr>
        <p:grpSpPr>
          <a:xfrm>
            <a:off x="270241" y="297504"/>
            <a:ext cx="8573731" cy="1447457"/>
            <a:chOff x="270241" y="297504"/>
            <a:chExt cx="8573731" cy="144745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7" r="15064"/>
            <a:stretch/>
          </p:blipFill>
          <p:spPr>
            <a:xfrm>
              <a:off x="7374095" y="304961"/>
              <a:ext cx="1469877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535" y="304961"/>
              <a:ext cx="1080000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508" y="304961"/>
              <a:ext cx="2165760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41" y="297504"/>
              <a:ext cx="1080000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802" y="297504"/>
              <a:ext cx="809333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r="12715"/>
            <a:stretch/>
          </p:blipFill>
          <p:spPr>
            <a:xfrm>
              <a:off x="5722402" y="304961"/>
              <a:ext cx="1572426" cy="144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32238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7777" y="405435"/>
            <a:ext cx="8612758" cy="2052000"/>
            <a:chOff x="257777" y="405435"/>
            <a:chExt cx="8612758" cy="2052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77" y="405435"/>
              <a:ext cx="3086208" cy="205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327" y="405435"/>
              <a:ext cx="3086208" cy="205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6"/>
            <a:stretch/>
          </p:blipFill>
          <p:spPr>
            <a:xfrm>
              <a:off x="3348597" y="405435"/>
              <a:ext cx="2431119" cy="205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257777" y="2565435"/>
            <a:ext cx="86127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8.06.2019 г</a:t>
            </a:r>
            <a:r>
              <a:rPr lang="ru-RU" sz="1600" b="1" dirty="0"/>
              <a:t>. </a:t>
            </a:r>
            <a:r>
              <a:rPr lang="ru-RU" sz="1600" b="1" dirty="0" smtClean="0"/>
              <a:t>состоялся </a:t>
            </a:r>
            <a:r>
              <a:rPr lang="en-US" sz="1600" b="1" dirty="0"/>
              <a:t>III </a:t>
            </a:r>
            <a:r>
              <a:rPr lang="ru-RU" sz="1600" b="1" dirty="0"/>
              <a:t>Открытый конкурс водительского мастерства среди лиц с нарушениями слуха, имеющих водительское удостоверение ТС категории «В»</a:t>
            </a:r>
          </a:p>
          <a:p>
            <a:pPr indent="457200" algn="just"/>
            <a:r>
              <a:rPr lang="ru-RU" sz="1600" b="1" dirty="0"/>
              <a:t>Организатором Конкурса выступили Центра патриотического воспитания и допризывной подготовки молодежи ГАПОУ СО «Каменск-Уральский агропромышленный техникум</a:t>
            </a:r>
            <a:r>
              <a:rPr lang="ru-RU" sz="1600" b="1" dirty="0" smtClean="0"/>
              <a:t>», </a:t>
            </a:r>
            <a:r>
              <a:rPr lang="ru-RU" sz="1600" b="1" dirty="0"/>
              <a:t>Каменск-Уральское местное отделение ОООИ «Всероссийского общества глухих»</a:t>
            </a:r>
          </a:p>
          <a:p>
            <a:pPr indent="457200" algn="just"/>
            <a:r>
              <a:rPr lang="ru-RU" sz="1600" b="1" dirty="0"/>
              <a:t>Конкурс проводился с целью привлечения внимания к вопросу обеспечения безопасности дорожного движения населения в рамках межведомственного взаимодействия по созданию доступных условий для обучения и социализации лиц с ограниченными возможностями здоровья, что в свою очередь будет способствовать снижению дорожно-транспортного травматизма.</a:t>
            </a:r>
          </a:p>
          <a:p>
            <a:pPr indent="457200" algn="just"/>
            <a:r>
              <a:rPr lang="ru-RU" sz="1600" b="1" dirty="0"/>
              <a:t>В конкурсе приняли участие пять  команд из Екатеринбурга, </a:t>
            </a:r>
            <a:br>
              <a:rPr lang="ru-RU" sz="1600" b="1" dirty="0"/>
            </a:br>
            <a:r>
              <a:rPr lang="ru-RU" sz="1600" b="1" dirty="0"/>
              <a:t> Нижнего-Тагила, Каменска-Уральского и г. Шадринска Курганской области.</a:t>
            </a:r>
          </a:p>
          <a:p>
            <a:pPr indent="457200" algn="just"/>
            <a:r>
              <a:rPr lang="ru-RU" sz="1600" b="1" dirty="0"/>
              <a:t>По итогам конкурса победителем стала команда «Молния» </a:t>
            </a:r>
            <a:br>
              <a:rPr lang="ru-RU" sz="1600" b="1" dirty="0"/>
            </a:br>
            <a:r>
              <a:rPr lang="ru-RU" sz="1600" b="1" dirty="0"/>
              <a:t>г. Каменск-Уральский, 2 и 3 места заняли команды «ВОГ-25» и «ХХХ» из Екатеринбурга четвертое место, с равным количеством очков разделили команда «</a:t>
            </a:r>
            <a:r>
              <a:rPr lang="ru-RU" sz="1600" b="1" dirty="0" err="1"/>
              <a:t>Деломобилист</a:t>
            </a:r>
            <a:r>
              <a:rPr lang="ru-RU" sz="1600" b="1" dirty="0"/>
              <a:t>» г. Нижний Тагил и «Светофор» команда из Курганской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887227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482" y="2723473"/>
            <a:ext cx="8588778" cy="414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50" b="1" dirty="0" smtClean="0"/>
              <a:t>11.06.2019 г. </a:t>
            </a:r>
            <a:r>
              <a:rPr lang="ru-RU" sz="1550" b="1" dirty="0"/>
              <a:t>на базе Центра патриотического воспитания и допризывной подготовки молодежи ГАПОУ СО «Каменск-Уральский агропромышленный техникум» прошла Межрегиональная военно-спортивная игра, </a:t>
            </a:r>
          </a:p>
          <a:p>
            <a:pPr indent="457200" algn="just"/>
            <a:r>
              <a:rPr lang="ru-RU" sz="1550" b="1" dirty="0"/>
              <a:t>Игра приурочена к празднованию 100-летия со дня рождения </a:t>
            </a:r>
            <a:br>
              <a:rPr lang="ru-RU" sz="1550" b="1" dirty="0"/>
            </a:br>
            <a:r>
              <a:rPr lang="ru-RU" sz="1550" b="1" dirty="0"/>
              <a:t>М.Т. Калашникова в 2019 году для обучающихся профессиональных образовательных организаций и военно-патриотических клубов г. Каменск-Уральского, Свердловской и Курганской областей.</a:t>
            </a:r>
          </a:p>
          <a:p>
            <a:pPr indent="457200" algn="just"/>
            <a:r>
              <a:rPr lang="ru-RU" sz="1550" b="1" dirty="0"/>
              <a:t>Все участники были награждены памятными призами.</a:t>
            </a:r>
          </a:p>
          <a:p>
            <a:pPr indent="457200" algn="just"/>
            <a:r>
              <a:rPr lang="ru-RU" sz="1550" b="1" dirty="0"/>
              <a:t>По итогам игры среди обучающихся средних профессиональных образовательных организаций и Центров патриотического воспитания и допризывной подготовки молодежи Свердловской и Курганской областей уверенную победу одержали команды:</a:t>
            </a:r>
          </a:p>
          <a:p>
            <a:pPr indent="457200" algn="just"/>
            <a:r>
              <a:rPr lang="ru-RU" sz="1550" b="1" dirty="0"/>
              <a:t>1 место – «</a:t>
            </a:r>
            <a:r>
              <a:rPr lang="ru-RU" sz="1550" b="1" dirty="0" err="1"/>
              <a:t>Шадринский</a:t>
            </a:r>
            <a:r>
              <a:rPr lang="ru-RU" sz="1550" b="1" dirty="0"/>
              <a:t> политехнический колледж» </a:t>
            </a:r>
          </a:p>
          <a:p>
            <a:pPr indent="457200" algn="just"/>
            <a:r>
              <a:rPr lang="ru-RU" sz="1550" b="1" dirty="0"/>
              <a:t>2 место – Каменск-Уральский филиал Свердловского областного медицинского колледжа </a:t>
            </a:r>
          </a:p>
          <a:p>
            <a:pPr indent="457200" algn="just"/>
            <a:r>
              <a:rPr lang="ru-RU" sz="1550" b="1" dirty="0"/>
              <a:t>3 место – Свердловский областной педагогический колледж</a:t>
            </a:r>
          </a:p>
          <a:p>
            <a:pPr indent="457200" algn="just"/>
            <a:r>
              <a:rPr lang="ru-RU" sz="1550" b="1" dirty="0" smtClean="0"/>
              <a:t>Участники</a:t>
            </a:r>
            <a:r>
              <a:rPr lang="ru-RU" sz="1550" b="1" dirty="0"/>
              <a:t>, показавшие лучшие результаты в личном первенстве по отдельным видам программы, награждены грамотами.</a:t>
            </a:r>
          </a:p>
          <a:p>
            <a:pPr algn="just"/>
            <a:endParaRPr lang="ru-RU" sz="155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309446" y="416491"/>
            <a:ext cx="8525109" cy="2160000"/>
            <a:chOff x="304768" y="288304"/>
            <a:chExt cx="8525109" cy="2160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68" y="288304"/>
              <a:ext cx="3248640" cy="216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23"/>
            <a:stretch/>
          </p:blipFill>
          <p:spPr>
            <a:xfrm>
              <a:off x="3620840" y="288304"/>
              <a:ext cx="2455220" cy="216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4" t="2320" r="23080" b="9952"/>
            <a:stretch/>
          </p:blipFill>
          <p:spPr>
            <a:xfrm>
              <a:off x="6143492" y="288304"/>
              <a:ext cx="2686385" cy="216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17623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6193" y="4009019"/>
            <a:ext cx="840906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09.07.2019 г. В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рамках исполнения «Федерального конституционного закона об обязательном размещении флага Российской Федерации на территории всех образовательных организаций» центр патриотического воспитания и допризывной подготовки молодежи техникума, в июле 2019 года, изготовил и установил три флагштока, для размещения на них флага Российской федерации, флага Свердловской области и флага техникума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Полотнища будет подниматься во время культурно-массовых мероприятий, на военно-спортивных праздниках, в том числе при праздновании 1 сентября и других мероприятиях городского и областного уровнях.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16193" y="313304"/>
            <a:ext cx="8462567" cy="3695715"/>
            <a:chOff x="316193" y="279705"/>
            <a:chExt cx="8516073" cy="377262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3" t="37578" r="14305" b="22446"/>
            <a:stretch/>
          </p:blipFill>
          <p:spPr>
            <a:xfrm>
              <a:off x="4204529" y="279705"/>
              <a:ext cx="4627737" cy="3772627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1" t="14455" r="3271" b="19252"/>
            <a:stretch/>
          </p:blipFill>
          <p:spPr>
            <a:xfrm>
              <a:off x="316194" y="279705"/>
              <a:ext cx="3822016" cy="1967839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34" b="10389"/>
            <a:stretch/>
          </p:blipFill>
          <p:spPr>
            <a:xfrm>
              <a:off x="316193" y="2247544"/>
              <a:ext cx="3822017" cy="1800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74297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0019" y="5657589"/>
            <a:ext cx="8221054" cy="505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1269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21.07.2019г. в Каменске-Уральском в день города был организован и проведен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флешмоб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"Бокс - за сильную Россию!".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99003" y="2566760"/>
            <a:ext cx="8545993" cy="2880000"/>
            <a:chOff x="317945" y="2604210"/>
            <a:chExt cx="8545993" cy="2880000"/>
          </a:xfrm>
        </p:grpSpPr>
        <p:pic>
          <p:nvPicPr>
            <p:cNvPr id="1029" name="Picture 5" descr="ÐÐµÑ Ð¾Ð¿Ð¸ÑÐ°Ð½Ð¸Ñ ÑÐ¾ÑÐ¾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6"/>
            <a:stretch/>
          </p:blipFill>
          <p:spPr bwMode="auto">
            <a:xfrm>
              <a:off x="317945" y="2604210"/>
              <a:ext cx="1903961" cy="288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ÐÐ° Ð¸Ð·Ð¾Ð±ÑÐ°Ð¶ÐµÐ½Ð¸Ð¸ Ð¼Ð¾Ð¶ÐµÑ Ð½Ð°ÑÐ¾Ð´Ð¸ÑÑÑÑ: 1 ÑÐµÐ»Ð¾Ð²ÐµÐº, ÑÑÐ¾Ð¸Ñ Ð¸ Ð½Ð° ÑÐ»Ð¸ÑÐµ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1" r="26628"/>
            <a:stretch/>
          </p:blipFill>
          <p:spPr bwMode="auto">
            <a:xfrm>
              <a:off x="6436933" y="2604210"/>
              <a:ext cx="2427005" cy="288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ÐÐ° Ð¸Ð·Ð¾Ð±ÑÐ°Ð¶ÐµÐ½Ð¸Ð¸ Ð¼Ð¾Ð¶ÐµÑ Ð½Ð°ÑÐ¾Ð´Ð¸ÑÑÑÑ: 24 ÑÐµÐ»Ð¾Ð²ÐµÐºÐ°, Ð² ÑÐ¾Ð¼ ÑÐ¸ÑÐ»Ðµ ÐÐ»Ð°Ð´Ð¸Ð¼Ð¸Ñ ÐÑÑÐ¾Ð² Ð¸ ÐÐ¸ÑÐ°Ð¸Ð» Ð¥Ð°ÑÐ»Ð¾Ð², Ð»ÑÐ´Ð¸ ÑÐ»ÑÐ±Ð°ÑÑÑÑ, Ð»ÑÐ´Ð¸ ÑÑÐ¾ÑÑ, Ð¾Ð±ÑÐ²Ñ, ÑÐ¾Ð»Ð¿Ð°, ÑÐµÐ±ÐµÐ½Ð¾Ðº Ð¸ Ð½Ð° ÑÐ»Ð¸ÑÐµ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" r="2418"/>
            <a:stretch/>
          </p:blipFill>
          <p:spPr bwMode="auto">
            <a:xfrm>
              <a:off x="2257064" y="2604210"/>
              <a:ext cx="4144711" cy="288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50405" y="319043"/>
            <a:ext cx="8243190" cy="2160000"/>
            <a:chOff x="317945" y="293406"/>
            <a:chExt cx="8243190" cy="2160000"/>
          </a:xfrm>
        </p:grpSpPr>
        <p:pic>
          <p:nvPicPr>
            <p:cNvPr id="1027" name="Picture 3" descr="ÐÐ° Ð¸Ð·Ð¾Ð±ÑÐ°Ð¶ÐµÐ½Ð¸Ð¸ Ð¼Ð¾Ð¶ÐµÑ Ð½Ð°ÑÐ¾Ð´Ð¸ÑÑÑÑ: 20 ÑÐµÐ»Ð¾Ð²ÐµÐº, Ð»ÑÐ´Ð¸ ÑÐ»ÑÐ±Ð°ÑÑÑÑ, ÑÐ¾Ð»Ð¿Ð°, ÑÐµÐ±ÐµÐ½Ð¾Ðº Ð¸ Ð½Ð° ÑÐ»Ð¸ÑÐ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45" y="293406"/>
              <a:ext cx="324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ÐÐ° Ð¸Ð·Ð¾Ð±ÑÐ°Ð¶ÐµÐ½Ð¸Ð¸ Ð¼Ð¾Ð¶ÐµÑ Ð½Ð°ÑÐ¾Ð´Ð¸ÑÑÑÑ: 2 ÑÐµÐ»Ð¾Ð²ÐµÐºÐ°, Ð»ÑÐ´Ð¸ ÑÐ»ÑÐ±Ð°ÑÑÑÑ, Ð»ÑÐ´Ð¸ ÑÑÐ¾ÑÑ Ð¸ Ð½Ð° ÑÐ»Ð¸ÑÐµ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4" r="33411"/>
            <a:stretch/>
          </p:blipFill>
          <p:spPr bwMode="auto">
            <a:xfrm>
              <a:off x="3649054" y="293406"/>
              <a:ext cx="1580972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ÐÐ° Ð¸Ð·Ð¾Ð±ÑÐ°Ð¶ÐµÐ½Ð¸Ð¸ Ð¼Ð¾Ð¶ÐµÑ Ð½Ð°ÑÐ¾Ð´Ð¸ÑÑÑÑ: 14 ÑÐµÐ»Ð¾Ð²ÐµÐº, Ð»ÑÐ´Ð¸ ÑÐ»ÑÐ±Ð°ÑÑÑÑ, Ð»ÑÐ´Ð¸ Ð·Ð°Ð½Ð¸Ð¼Ð°ÑÑÑÑ ÑÐ¿Ð¾ÑÑÐ¾Ð¼, Ð¾Ð±ÑÐ²Ñ Ð¸ Ð½Ð° ÑÐ»Ð¸ÑÐµ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1135" y="293406"/>
              <a:ext cx="3240000" cy="21600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464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3592" y="3173050"/>
            <a:ext cx="84432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18.08.2019 г. День </a:t>
            </a:r>
            <a:r>
              <a:rPr lang="ru-RU" sz="1600" b="1" dirty="0">
                <a:solidFill>
                  <a:srgbClr val="000000"/>
                </a:solidFill>
              </a:rPr>
              <a:t>Воздушного флота и 75-летие авиационного учебного полка № 605 отметили </a:t>
            </a:r>
            <a:r>
              <a:rPr lang="ru-RU" sz="1600" b="1" dirty="0" smtClean="0">
                <a:solidFill>
                  <a:srgbClr val="000000"/>
                </a:solidFill>
              </a:rPr>
              <a:t>торжественным </a:t>
            </a:r>
            <a:r>
              <a:rPr lang="ru-RU" sz="1600" b="1" dirty="0">
                <a:solidFill>
                  <a:srgbClr val="000000"/>
                </a:solidFill>
              </a:rPr>
              <a:t>построением и концертом на Аллее Славы. 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>
                <a:solidFill>
                  <a:srgbClr val="000000"/>
                </a:solidFill>
              </a:rPr>
              <a:t>350 офицеров и прапорщиков в отставке, служивших в разные годы в учебном авиационном полку № 605, живут сегодня в Каменске-Уральском. На аллее славы собрались не только ветераны ВВС, проживающие в Каменске-Уральском, но и однополчане из других городов. </a:t>
            </a:r>
            <a:r>
              <a:rPr lang="ru-RU" sz="1600" b="1" dirty="0" smtClean="0">
                <a:solidFill>
                  <a:srgbClr val="000000"/>
                </a:solidFill>
              </a:rPr>
              <a:t>Торжественное </a:t>
            </a:r>
            <a:r>
              <a:rPr lang="ru-RU" sz="1600" b="1" dirty="0">
                <a:solidFill>
                  <a:srgbClr val="000000"/>
                </a:solidFill>
              </a:rPr>
              <a:t>построение, сдача рапорта, внос знамени, гимн России. Все эти атрибуты были соблюдены, как в действующей части.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>
                <a:solidFill>
                  <a:srgbClr val="000000"/>
                </a:solidFill>
              </a:rPr>
              <a:t>Напомним, что авиационный полк на базе аэродрома Радушный был сформированном в военном 1944 году а в 1998 году полк расформировали</a:t>
            </a:r>
            <a:r>
              <a:rPr lang="ru-RU" sz="1600" b="1" dirty="0" smtClean="0">
                <a:solidFill>
                  <a:srgbClr val="000000"/>
                </a:solidFill>
              </a:rPr>
              <a:t>. Центр ПВ и ДП КУАТ на данном празднике был ответственен за кухню. Всех гостей города накормили солдатской кашей и горячим чаем.</a:t>
            </a:r>
            <a:endParaRPr lang="ru-RU" sz="1600" b="1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75215" y="306891"/>
            <a:ext cx="8640000" cy="2179564"/>
            <a:chOff x="275215" y="306891"/>
            <a:chExt cx="8640000" cy="2179564"/>
          </a:xfrm>
        </p:grpSpPr>
        <p:pic>
          <p:nvPicPr>
            <p:cNvPr id="1026" name="Picture 2" descr="https://sun9-8.userapi.com/c855224/v855224360/c90e8/oaXDHH0RtK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15" y="306891"/>
              <a:ext cx="2880000" cy="2160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un3-10.userapi.com/c856016/v856016277/c97df/pCeTLsqUoP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215" y="306891"/>
              <a:ext cx="2880000" cy="2160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un9-53.userapi.com/c856016/v856016277/c97d5/mXvRQMZrB9Q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215" y="326455"/>
              <a:ext cx="2880000" cy="2160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4489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9954" y="4765360"/>
            <a:ext cx="8114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25.10.2019г. внутри </a:t>
            </a:r>
            <a:r>
              <a:rPr lang="ru-RU" sz="1600" b="1" dirty="0" smtClean="0"/>
              <a:t>агропромышленного техникума </a:t>
            </a:r>
            <a:r>
              <a:rPr lang="ru-RU" sz="1600" b="1" dirty="0"/>
              <a:t>прошли спортивно-туристские соревнования среди учебных групп, в которых так же приняла участие команда от Центра патриотического </a:t>
            </a:r>
            <a:r>
              <a:rPr lang="ru-RU" sz="1600" b="1" dirty="0" smtClean="0"/>
              <a:t>воспитания. 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Ребята попробовали себя в различных этапах. Показали свои умения в установке палатки, вязке </a:t>
            </a:r>
            <a:r>
              <a:rPr lang="ru-RU" sz="1600" b="1" dirty="0" smtClean="0"/>
              <a:t>узлов, установке костра. Продемонстрировали </a:t>
            </a:r>
            <a:r>
              <a:rPr lang="ru-RU" sz="1600" b="1" dirty="0"/>
              <a:t>знания в </a:t>
            </a:r>
            <a:r>
              <a:rPr lang="ru-RU" sz="1600" b="1" dirty="0" smtClean="0"/>
              <a:t>викторине.</a:t>
            </a:r>
            <a:endParaRPr lang="ru-RU" sz="1600" b="1" dirty="0"/>
          </a:p>
          <a:p>
            <a:pPr algn="just"/>
            <a:r>
              <a:rPr lang="ru-RU" sz="1600" b="1" dirty="0" smtClean="0"/>
              <a:t>Физическую </a:t>
            </a:r>
            <a:r>
              <a:rPr lang="ru-RU" sz="1600" b="1" dirty="0"/>
              <a:t>выносливость проявили на этапах: «переправа», «мышеловка», «кочки».</a:t>
            </a:r>
            <a:br>
              <a:rPr lang="ru-RU" sz="1600" b="1" dirty="0"/>
            </a:br>
            <a:r>
              <a:rPr lang="ru-RU" sz="1600" b="1" dirty="0"/>
              <a:t>Соревнования прошли активно, интересно и познавательно.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3" y="422358"/>
            <a:ext cx="2601055" cy="1729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66" y="590657"/>
            <a:ext cx="2094809" cy="139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36" y="428739"/>
            <a:ext cx="2591459" cy="1723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11" y="2353352"/>
            <a:ext cx="3416542" cy="2278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8261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1264" y="4123262"/>
            <a:ext cx="8114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29.10. 2019 </a:t>
            </a:r>
            <a:r>
              <a:rPr lang="ru-RU" sz="1600" b="1" dirty="0"/>
              <a:t>г</a:t>
            </a:r>
            <a:r>
              <a:rPr lang="ru-RU" sz="1600" b="1" dirty="0" smtClean="0"/>
              <a:t>.</a:t>
            </a:r>
            <a:r>
              <a:rPr lang="ru-RU" sz="1600" b="1" dirty="0"/>
              <a:t> состоялись Межрегиональные открытые спортивно-туристические игры, приуроченные к Всемирному Дню туризма и 2019 году туризма в России</a:t>
            </a:r>
            <a:r>
              <a:rPr lang="ru-RU" sz="1600" b="1" dirty="0" smtClean="0"/>
              <a:t>. </a:t>
            </a:r>
          </a:p>
          <a:p>
            <a:pPr algn="just"/>
            <a:r>
              <a:rPr lang="ru-RU" sz="1600" b="1" dirty="0" smtClean="0"/>
              <a:t>В </a:t>
            </a:r>
            <a:r>
              <a:rPr lang="ru-RU" sz="1600" b="1" dirty="0"/>
              <a:t>мероприятии принимало участие </a:t>
            </a:r>
            <a:r>
              <a:rPr lang="ru-RU" sz="1600" b="1" dirty="0" smtClean="0"/>
              <a:t>10 команд </a:t>
            </a:r>
            <a:r>
              <a:rPr lang="ru-RU" sz="1600" b="1" dirty="0"/>
              <a:t>из профессиональных образовательных организаций и военно-патриотических клубов города Каменска-Уральского, Свердловской и Курганской областей</a:t>
            </a:r>
            <a:r>
              <a:rPr lang="ru-RU" sz="1600" b="1" dirty="0" smtClean="0"/>
              <a:t>. </a:t>
            </a:r>
          </a:p>
          <a:p>
            <a:pPr algn="just"/>
            <a:r>
              <a:rPr lang="ru-RU" sz="1600" b="1" dirty="0" smtClean="0"/>
              <a:t>По </a:t>
            </a:r>
            <a:r>
              <a:rPr lang="ru-RU" sz="1600" b="1" dirty="0"/>
              <a:t>итогам мероприятия 3 место заняла команда «Колледжа электроэнергетики и </a:t>
            </a:r>
            <a:r>
              <a:rPr lang="ru-RU" sz="1600" b="1" dirty="0" smtClean="0"/>
              <a:t>машиностроения» г</a:t>
            </a:r>
            <a:r>
              <a:rPr lang="ru-RU" sz="1600" b="1" dirty="0"/>
              <a:t>. Екатеринбург, 2 место - «</a:t>
            </a:r>
            <a:r>
              <a:rPr lang="ru-RU" sz="1600" b="1" dirty="0" err="1"/>
              <a:t>Шадринский</a:t>
            </a:r>
            <a:r>
              <a:rPr lang="ru-RU" sz="1600" b="1" dirty="0"/>
              <a:t> политехнический колледж» и победителем стала Команда «Каменск-Уральского агропромышленного техникума» Центра патриотического воспитания и допризывной подготовки молодежи.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52" y="1984172"/>
            <a:ext cx="3299656" cy="219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8" y="321968"/>
            <a:ext cx="2562982" cy="170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59" y="292244"/>
            <a:ext cx="2607686" cy="1733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00290" y="321968"/>
            <a:ext cx="2448463" cy="1627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4" y="2233884"/>
            <a:ext cx="2265319" cy="150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25" y="2233884"/>
            <a:ext cx="2310938" cy="1536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43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3" y="4360376"/>
            <a:ext cx="8221286" cy="1348216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 smtClean="0">
                <a:latin typeface="+mn-lt"/>
              </a:rPr>
              <a:t/>
            </a:r>
            <a:br>
              <a:rPr lang="ru-RU" sz="1600" dirty="0" smtClean="0">
                <a:latin typeface="+mn-lt"/>
              </a:rPr>
            </a:br>
            <a:r>
              <a:rPr lang="ru-RU" sz="1600" b="1" dirty="0" smtClean="0">
                <a:latin typeface="+mn-lt"/>
              </a:rPr>
              <a:t>16.11.2019 г. специалисты </a:t>
            </a:r>
            <a:r>
              <a:rPr lang="ru-RU" sz="1600" b="1" dirty="0">
                <a:latin typeface="+mn-lt"/>
              </a:rPr>
              <a:t>поискового отряда «Ровесник» при поддержке ассоциации патриотических клубов «Возвращение» провели обучающий семинар-практикум для воспитанников Центра патриотического воспитания и допризывной подготовки молодежи Каменск-Уральского агропромышленного техникума</a:t>
            </a:r>
            <a:r>
              <a:rPr lang="ru-RU" sz="1600" b="1" dirty="0" smtClean="0">
                <a:latin typeface="+mn-lt"/>
              </a:rPr>
              <a:t>. </a:t>
            </a:r>
            <a:r>
              <a:rPr lang="ru-RU" sz="1600" b="1" dirty="0">
                <a:latin typeface="+mn-lt"/>
              </a:rPr>
              <a:t>В рамках семинара студенты техникума научились информированию жителей об акции, регистрации информационных анкет, заполнению информационных карт о судьбах военнослужащего в годы ВОВ, поиску информации о военнослужащем в базах данных в сети Интернет. Все полученные знания ребята отработали практически в виде деловой игры.</a:t>
            </a:r>
            <a:br>
              <a:rPr lang="ru-RU" sz="1600" b="1" dirty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3" y="515388"/>
            <a:ext cx="1822945" cy="243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1" y="2199410"/>
            <a:ext cx="2971802" cy="2228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4" y="361564"/>
            <a:ext cx="2335876" cy="175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35" y="515388"/>
            <a:ext cx="1822946" cy="243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48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450910" y="208737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Плотникова Ирина Руслановна</a:t>
            </a:r>
          </a:p>
          <a:p>
            <a:pPr algn="ctr"/>
            <a:r>
              <a:rPr lang="ru-RU" sz="1400" b="1" dirty="0" smtClean="0"/>
              <a:t>Руководитель центра</a:t>
            </a:r>
          </a:p>
          <a:p>
            <a:pPr algn="ctr"/>
            <a:r>
              <a:rPr lang="ru-RU" sz="1400" dirty="0" smtClean="0"/>
              <a:t>с. тел.+7(919)595-15-03</a:t>
            </a:r>
            <a:endParaRPr lang="ru-RU" sz="1400" b="1" dirty="0"/>
          </a:p>
        </p:txBody>
      </p:sp>
      <p:pic>
        <p:nvPicPr>
          <p:cNvPr id="7" name="Picture 12" descr="http://cs626216.vk.me/v626216644/617d/oH9pB8dDAQ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4" t="9552" r="27326" b="57216"/>
          <a:stretch/>
        </p:blipFill>
        <p:spPr bwMode="auto">
          <a:xfrm>
            <a:off x="1194454" y="3275651"/>
            <a:ext cx="1281272" cy="17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418961" y="505341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Ершов Владимир Александрович</a:t>
            </a:r>
          </a:p>
          <a:p>
            <a:pPr algn="ctr"/>
            <a:r>
              <a:rPr lang="ru-RU" sz="1400" b="1" dirty="0" smtClean="0"/>
              <a:t>Тренер-преподаватель </a:t>
            </a:r>
          </a:p>
          <a:p>
            <a:pPr algn="ctr"/>
            <a:r>
              <a:rPr lang="ru-RU" sz="1400" b="1" dirty="0" smtClean="0"/>
              <a:t>физической подготовки</a:t>
            </a:r>
          </a:p>
          <a:p>
            <a:pPr algn="ctr"/>
            <a:r>
              <a:rPr lang="ru-RU" sz="1400" b="1" dirty="0" smtClean="0"/>
              <a:t>Руководитель ВПК «ОДОН»</a:t>
            </a:r>
          </a:p>
          <a:p>
            <a:pPr algn="ctr"/>
            <a:r>
              <a:rPr lang="ru-RU" sz="1400" dirty="0" smtClean="0"/>
              <a:t>с. тел.+7(992)010-67-73</a:t>
            </a:r>
            <a:endParaRPr lang="ru-RU" sz="1400" b="1" dirty="0" smtClean="0"/>
          </a:p>
        </p:txBody>
      </p:sp>
      <p:pic>
        <p:nvPicPr>
          <p:cNvPr id="2050" name="Picture 2" descr="https://sun9-45.userapi.com/c834103/v834103486/198c13/AF_SEG-2P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2" t="26605" r="32076" b="22779"/>
          <a:stretch/>
        </p:blipFill>
        <p:spPr bwMode="auto">
          <a:xfrm>
            <a:off x="3839330" y="3275651"/>
            <a:ext cx="1477285" cy="16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91973" y="506160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Федоров Евгений Георгиевич</a:t>
            </a:r>
            <a:endParaRPr lang="ru-RU" sz="1400" b="1" dirty="0"/>
          </a:p>
          <a:p>
            <a:pPr algn="ctr"/>
            <a:r>
              <a:rPr lang="ru-RU" sz="1400" b="1" dirty="0" smtClean="0"/>
              <a:t>Тренер-преподаватель </a:t>
            </a:r>
          </a:p>
          <a:p>
            <a:pPr algn="ctr"/>
            <a:r>
              <a:rPr lang="ru-RU" sz="1400" b="1" dirty="0" smtClean="0"/>
              <a:t>огневой и тактической подготовки</a:t>
            </a:r>
          </a:p>
          <a:p>
            <a:pPr algn="ctr"/>
            <a:r>
              <a:rPr lang="ru-RU" sz="1400" b="1" dirty="0" smtClean="0"/>
              <a:t>Руководитель СГ «АГАТ»</a:t>
            </a:r>
          </a:p>
          <a:p>
            <a:pPr algn="ctr"/>
            <a:r>
              <a:rPr lang="ru-RU" sz="1400" dirty="0" smtClean="0"/>
              <a:t>с. тел.+7(912)681-28-71</a:t>
            </a:r>
            <a:endParaRPr lang="ru-RU" sz="1400" b="1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33" y="398807"/>
            <a:ext cx="1566235" cy="16818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75707" y="2061727"/>
            <a:ext cx="3204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Сажаева</a:t>
            </a:r>
            <a:r>
              <a:rPr lang="ru-RU" sz="1400" b="1" dirty="0" smtClean="0"/>
              <a:t> Яна Александровна </a:t>
            </a:r>
          </a:p>
          <a:p>
            <a:pPr algn="ctr"/>
            <a:r>
              <a:rPr lang="ru-RU" sz="1400" b="1" dirty="0"/>
              <a:t>Методист центра</a:t>
            </a:r>
            <a:endParaRPr lang="ru-RU" sz="1400" b="1" dirty="0" smtClean="0"/>
          </a:p>
          <a:p>
            <a:pPr algn="ctr"/>
            <a:r>
              <a:rPr lang="ru-RU" sz="1400" dirty="0" smtClean="0"/>
              <a:t>с. тел.+7(908)923-91-43</a:t>
            </a:r>
            <a:endParaRPr lang="ru-RU" sz="1400" b="1" dirty="0" smtClean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94" y="3318867"/>
            <a:ext cx="1422173" cy="16728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26978" y="5061609"/>
            <a:ext cx="3171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Поспеев Руслан Валентинович</a:t>
            </a:r>
          </a:p>
          <a:p>
            <a:pPr algn="ctr"/>
            <a:r>
              <a:rPr lang="ru-RU" sz="1400" b="1" dirty="0" smtClean="0"/>
              <a:t>Тренер-преподаватель </a:t>
            </a:r>
          </a:p>
          <a:p>
            <a:pPr algn="ctr"/>
            <a:r>
              <a:rPr lang="ru-RU" sz="1400" b="1" dirty="0" smtClean="0"/>
              <a:t>основ рукопашного боя</a:t>
            </a:r>
          </a:p>
          <a:p>
            <a:pPr algn="ctr"/>
            <a:r>
              <a:rPr lang="ru-RU" sz="1400" dirty="0"/>
              <a:t>с. тел.+</a:t>
            </a:r>
            <a:r>
              <a:rPr lang="ru-RU" sz="1400" dirty="0" smtClean="0"/>
              <a:t>7(953)382-26-72</a:t>
            </a:r>
            <a:endParaRPr lang="ru-RU" sz="1400" b="1" dirty="0"/>
          </a:p>
        </p:txBody>
      </p:sp>
      <p:pic>
        <p:nvPicPr>
          <p:cNvPr id="2" name="Picture 2" descr="https://sun9-29.userapi.com/c850424/v850424776/b578b/zWGLDCn8yy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6" t="-871" r="21134" b="3950"/>
          <a:stretch/>
        </p:blipFill>
        <p:spPr bwMode="auto">
          <a:xfrm>
            <a:off x="6484868" y="381688"/>
            <a:ext cx="1575399" cy="17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686708" y="2097747"/>
            <a:ext cx="31717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Тетерин Илья Сергеевич</a:t>
            </a:r>
          </a:p>
          <a:p>
            <a:pPr algn="ctr"/>
            <a:r>
              <a:rPr lang="ru-RU" sz="1400" b="1" dirty="0" smtClean="0"/>
              <a:t>Тренер-преподаватель</a:t>
            </a:r>
          </a:p>
          <a:p>
            <a:pPr algn="ctr"/>
            <a:r>
              <a:rPr lang="ru-RU" sz="1400" b="1" dirty="0" smtClean="0"/>
              <a:t> военной истории</a:t>
            </a:r>
          </a:p>
          <a:p>
            <a:pPr algn="ctr"/>
            <a:r>
              <a:rPr lang="ru-RU" sz="1200" dirty="0"/>
              <a:t>с. тел.+</a:t>
            </a:r>
            <a:r>
              <a:rPr lang="ru-RU" sz="1200" dirty="0" smtClean="0"/>
              <a:t>7(912)6661959</a:t>
            </a:r>
            <a:endParaRPr lang="ru-RU" sz="1200" b="1" dirty="0"/>
          </a:p>
          <a:p>
            <a:pPr algn="ctr"/>
            <a:endParaRPr lang="ru-RU" sz="1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8" b="18886"/>
          <a:stretch/>
        </p:blipFill>
        <p:spPr>
          <a:xfrm>
            <a:off x="1068006" y="435588"/>
            <a:ext cx="1462227" cy="16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077" y="4551877"/>
            <a:ext cx="8132721" cy="1812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20-24.10.2019 </a:t>
            </a:r>
            <a:r>
              <a:rPr lang="ru-RU" sz="1600" b="1" dirty="0" smtClean="0"/>
              <a:t>г. прошел </a:t>
            </a:r>
            <a:r>
              <a:rPr lang="ru-RU" sz="1600" b="1" dirty="0"/>
              <a:t>юбилейный двадцатый турнир по боксу, памяти заслуженного тренера СССР Алексея Дементьева и заслуженного мастера спорта страны, чемпиона мира Юрия </a:t>
            </a:r>
            <a:r>
              <a:rPr lang="ru-RU" sz="1600" b="1" dirty="0" smtClean="0"/>
              <a:t>Александрова.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Традиционно помощниками в сопровождении турнира по боксу выступили волонтеры и воспитанники Центра патриотического воспитания и допризывной подготовки молодежи Каменск-Уральского агропромышленного техникума.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7" y="473826"/>
            <a:ext cx="2652888" cy="176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19" y="502261"/>
            <a:ext cx="2610931" cy="173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7" y="2527069"/>
            <a:ext cx="2652888" cy="176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19" y="2527069"/>
            <a:ext cx="2610931" cy="173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63" y="1724231"/>
            <a:ext cx="2119745" cy="150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320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2845" r="38028" b="37466"/>
          <a:stretch/>
        </p:blipFill>
        <p:spPr>
          <a:xfrm>
            <a:off x="5010565" y="2767848"/>
            <a:ext cx="3506390" cy="20423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grpSp>
        <p:nvGrpSpPr>
          <p:cNvPr id="2" name="Группа 1"/>
          <p:cNvGrpSpPr/>
          <p:nvPr/>
        </p:nvGrpSpPr>
        <p:grpSpPr>
          <a:xfrm>
            <a:off x="283760" y="490209"/>
            <a:ext cx="8201030" cy="4320000"/>
            <a:chOff x="360672" y="327839"/>
            <a:chExt cx="8201030" cy="4320000"/>
          </a:xfrm>
        </p:grpSpPr>
        <p:pic>
          <p:nvPicPr>
            <p:cNvPr id="1028" name="Picture 4" descr="ÐÐ° Ð¸Ð·Ð¾Ð±ÑÐ°Ð¶ÐµÐ½Ð¸Ð¸ Ð¼Ð¾Ð¶ÐµÑ Ð½Ð°ÑÐ¾Ð´Ð¸ÑÑÑÑ: Ð´ÐµÑÐµÐ²Ð¾, ÑÐ°ÑÑÐµÐ½Ð¸Ðµ, Ð½ÐµÐ±Ð¾, Ð½Ð° ÑÐ»Ð¸ÑÐµ Ð¸ Ð¿ÑÐ¸ÑÐ¾Ð´Ð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72" y="327839"/>
              <a:ext cx="3240000" cy="4320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ÐÐ° Ð¸Ð·Ð¾Ð±ÑÐ°Ð¶ÐµÐ½Ð¸Ð¸ Ð¼Ð¾Ð¶ÐµÑ Ð½Ð°ÑÐ¾Ð´Ð¸ÑÑÑÑ: Ð¾Ð´Ð¸Ð½ Ð¸Ð»Ð¸ Ð½ÐµÑÐºÐ¾Ð»ÑÐºÐ¾ ÑÐµÐ»Ð¾Ð²ÐµÐº Ð¸ Ð½Ð° ÑÐ»Ð¸ÑÐµ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14"/>
            <a:stretch/>
          </p:blipFill>
          <p:spPr bwMode="auto">
            <a:xfrm>
              <a:off x="3600672" y="327839"/>
              <a:ext cx="2646304" cy="2160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ÐÐ° Ð¸Ð·Ð¾Ð±ÑÐ°Ð¶ÐµÐ½Ð¸Ð¸ Ð¼Ð¾Ð¶ÐµÑ Ð½Ð°ÑÐ¾Ð´Ð¸ÑÑÑÑ: 1 ÑÐµÐ»Ð¾Ð²ÐµÐº, Ð½Ð° ÑÐ»Ð¸ÑÐµ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95"/>
            <a:stretch/>
          </p:blipFill>
          <p:spPr bwMode="auto">
            <a:xfrm>
              <a:off x="6254665" y="327839"/>
              <a:ext cx="2307037" cy="2160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ÐÐ° Ð¸Ð·Ð¾Ð±ÑÐ°Ð¶ÐµÐ½Ð¸Ð¸ Ð¼Ð¾Ð¶ÐµÑ Ð½Ð°ÑÐ¾Ð´Ð¸ÑÑÑÑ: Ð½Ð° ÑÐ»Ð¸ÑÐµ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5" t="5766" r="7482" b="6007"/>
            <a:stretch/>
          </p:blipFill>
          <p:spPr bwMode="auto">
            <a:xfrm>
              <a:off x="3600672" y="2487839"/>
              <a:ext cx="2653993" cy="21600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593932" y="5225191"/>
            <a:ext cx="8114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2016-2019. Взялись</a:t>
            </a:r>
            <a:r>
              <a:rPr lang="ru-RU" sz="1600" b="1" dirty="0"/>
              <a:t>. Напряглись. Вложились</a:t>
            </a:r>
            <a:r>
              <a:rPr lang="ru-RU" sz="1600" b="1" dirty="0" smtClean="0"/>
              <a:t>.</a:t>
            </a:r>
          </a:p>
          <a:p>
            <a:pPr algn="just"/>
            <a:r>
              <a:rPr lang="ru-RU" sz="1600" b="1" dirty="0" smtClean="0"/>
              <a:t> </a:t>
            </a:r>
            <a:r>
              <a:rPr lang="ru-RU" sz="1600" b="1" dirty="0" smtClean="0"/>
              <a:t>Обустройство спортивной площадки с полосой препятствий.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097811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1" y="5432782"/>
            <a:ext cx="8420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2019 году в рамках реализации Комплексной программы </a:t>
            </a:r>
            <a:r>
              <a:rPr lang="ru-RU" b="1" dirty="0"/>
              <a:t>«Подготовка молодежи к военной службе в Свердловской области до 2020 года</a:t>
            </a:r>
            <a:r>
              <a:rPr lang="ru-RU" b="1" dirty="0" smtClean="0"/>
              <a:t>» в агропромышленном техникуме обустроен стенд </a:t>
            </a:r>
            <a:r>
              <a:rPr lang="ru-RU" b="1" dirty="0" err="1" smtClean="0"/>
              <a:t>Скалодром</a:t>
            </a:r>
            <a:r>
              <a:rPr lang="ru-RU" b="1" dirty="0" smtClean="0"/>
              <a:t> на 3 дорожки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208"/>
          <a:stretch/>
        </p:blipFill>
        <p:spPr>
          <a:xfrm>
            <a:off x="266701" y="2803231"/>
            <a:ext cx="2880000" cy="24495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36675"/>
          <a:stretch/>
        </p:blipFill>
        <p:spPr>
          <a:xfrm>
            <a:off x="3165752" y="2501900"/>
            <a:ext cx="3732499" cy="2743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9" b="19200"/>
          <a:stretch/>
        </p:blipFill>
        <p:spPr>
          <a:xfrm>
            <a:off x="266701" y="273691"/>
            <a:ext cx="2880000" cy="24638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3074" r="14503" b="10241"/>
          <a:stretch/>
        </p:blipFill>
        <p:spPr>
          <a:xfrm>
            <a:off x="7035799" y="273690"/>
            <a:ext cx="1800000" cy="301528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7222" r="43333" b="55518"/>
          <a:stretch/>
        </p:blipFill>
        <p:spPr>
          <a:xfrm>
            <a:off x="7035799" y="3297962"/>
            <a:ext cx="1800000" cy="19471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r="4334"/>
          <a:stretch/>
        </p:blipFill>
        <p:spPr>
          <a:xfrm>
            <a:off x="3220751" y="269115"/>
            <a:ext cx="3732499" cy="28124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89604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9391" y="4652623"/>
            <a:ext cx="49351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/>
              <a:t>Разработано и подписано в печать 05.09.2019г.</a:t>
            </a:r>
          </a:p>
          <a:p>
            <a:pPr algn="just"/>
            <a:r>
              <a:rPr lang="ru-RU" sz="1100" b="1" dirty="0" smtClean="0"/>
              <a:t>Формат 210х148. Бумага для множительных аппаратов </a:t>
            </a:r>
            <a:r>
              <a:rPr lang="en-US" sz="1100" b="1" dirty="0" smtClean="0"/>
              <a:t>Xerox </a:t>
            </a:r>
            <a:r>
              <a:rPr lang="en-US" sz="1100" b="1" dirty="0" err="1" smtClean="0"/>
              <a:t>Colotech</a:t>
            </a:r>
            <a:endParaRPr lang="ru-RU" sz="1100" b="1" dirty="0" smtClean="0"/>
          </a:p>
          <a:p>
            <a:pPr algn="just"/>
            <a:r>
              <a:rPr lang="ru-RU" sz="1100" b="1" dirty="0" smtClean="0"/>
              <a:t>Печать цифровая плоская. Тираж 20 экз.</a:t>
            </a:r>
          </a:p>
          <a:p>
            <a:pPr algn="just"/>
            <a:r>
              <a:rPr lang="ru-RU" sz="1100" b="1" dirty="0" smtClean="0"/>
              <a:t>Заказ: Центр патриотического воспитания и допризывной подготовки, Каменск-Уральский агропромышленный техникум</a:t>
            </a:r>
          </a:p>
          <a:p>
            <a:pPr algn="just"/>
            <a:r>
              <a:rPr lang="ru-RU" sz="1100" b="1" dirty="0" smtClean="0"/>
              <a:t>Свердловская область, г. Каменск-Уральский</a:t>
            </a:r>
          </a:p>
          <a:p>
            <a:pPr algn="just"/>
            <a:r>
              <a:rPr lang="ru-RU" sz="1100" b="1" dirty="0" smtClean="0"/>
              <a:t>Отв. Останин Д.И. тел:</a:t>
            </a:r>
            <a:r>
              <a:rPr lang="en-US" sz="1100" b="1" dirty="0" smtClean="0"/>
              <a:t> +79122680448</a:t>
            </a:r>
            <a:r>
              <a:rPr lang="ru-RU" sz="1100" b="1" dirty="0" smtClean="0"/>
              <a:t>, </a:t>
            </a:r>
            <a:r>
              <a:rPr lang="en-US" sz="1100" b="1" dirty="0" smtClean="0"/>
              <a:t>e-mail</a:t>
            </a:r>
            <a:r>
              <a:rPr lang="ru-RU" sz="1100" b="1" dirty="0" smtClean="0"/>
              <a:t>: </a:t>
            </a:r>
            <a:r>
              <a:rPr lang="en-US" sz="1100" b="1" dirty="0"/>
              <a:t>patriot@kuat.su</a:t>
            </a:r>
          </a:p>
          <a:p>
            <a:pPr algn="just"/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71238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39669" y="4236209"/>
            <a:ext cx="8410027" cy="1906971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3-7.01.2019 г</a:t>
            </a:r>
            <a:r>
              <a:rPr lang="ru-RU" sz="1600" b="1" dirty="0"/>
              <a:t>. во Дворце спорта «Салют» г. Каменска-Уральского в рамках VI открытого традиционного турнира по боксу, посвященного памяти генерала армии героя России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 smtClean="0"/>
              <a:t>В.П</a:t>
            </a:r>
            <a:r>
              <a:rPr lang="ru-RU" sz="1600" b="1" dirty="0"/>
              <a:t>. </a:t>
            </a:r>
            <a:r>
              <a:rPr lang="ru-RU" sz="1600" b="1" dirty="0" err="1"/>
              <a:t>Дубынина</a:t>
            </a:r>
            <a:r>
              <a:rPr lang="ru-RU" sz="1600" b="1" dirty="0"/>
              <a:t> прошел чемпионат и первенство Свердловской области среди старших и средних возрастов юношей и </a:t>
            </a:r>
            <a:r>
              <a:rPr lang="ru-RU" sz="1600" b="1" dirty="0" smtClean="0"/>
              <a:t>девушек, в организации и проведения которого принял Ц</a:t>
            </a:r>
            <a:r>
              <a:rPr lang="ru-RU" sz="1600" b="1" dirty="0" smtClean="0">
                <a:solidFill>
                  <a:schemeClr val="tx1"/>
                </a:solidFill>
              </a:rPr>
              <a:t>ентра </a:t>
            </a:r>
            <a:r>
              <a:rPr lang="ru-RU" sz="1600" b="1" dirty="0">
                <a:solidFill>
                  <a:schemeClr val="tx1"/>
                </a:solidFill>
              </a:rPr>
              <a:t>патриотического воспитания и допризывной подготовки Каменск-Уральского агропромышленного </a:t>
            </a:r>
            <a:r>
              <a:rPr lang="ru-RU" sz="1600" b="1" dirty="0" smtClean="0">
                <a:solidFill>
                  <a:schemeClr val="tx1"/>
                </a:solidFill>
              </a:rPr>
              <a:t>техникума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За пять дней турнир посетило более 2 000 зрителей, основную массу которых составляли молодые люди в возрасте 14–20 лет.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8314" y="2264403"/>
            <a:ext cx="8487372" cy="1840688"/>
            <a:chOff x="339669" y="2263691"/>
            <a:chExt cx="8487372" cy="184068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210" y="2266725"/>
              <a:ext cx="2763831" cy="183765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69" y="2263691"/>
              <a:ext cx="2756275" cy="183263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439" y="2263691"/>
              <a:ext cx="2756276" cy="183263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328314" y="328939"/>
            <a:ext cx="8487372" cy="1794864"/>
            <a:chOff x="339669" y="328939"/>
            <a:chExt cx="8487372" cy="1794864"/>
          </a:xfrm>
        </p:grpSpPr>
        <p:pic>
          <p:nvPicPr>
            <p:cNvPr id="4" name="Picture 5" descr="\\192.168.0.1\press-centr\АРХИВ 2019 фото,видео,статьи\1.Организация,проведение турнира по боксу им.генерала В.П.Дубынина 02.01.19-07.01.19\06.01.19\_DSC055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5" r="30677"/>
            <a:stretch/>
          </p:blipFill>
          <p:spPr bwMode="auto">
            <a:xfrm>
              <a:off x="339669" y="346791"/>
              <a:ext cx="1539441" cy="1777012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\\192.168.0.1\press-centr\АРХИВ 2019 фото,видео,статьи\1.Организация,проведение турнира по боксу им.генерала В.П.Дубынина 02.01.19-07.01.19\04.01.19\_DSC118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0"/>
            <a:stretch/>
          </p:blipFill>
          <p:spPr bwMode="auto">
            <a:xfrm>
              <a:off x="3822495" y="346791"/>
              <a:ext cx="2299097" cy="1758047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2" t="14939" r="11059" b="7367"/>
            <a:stretch/>
          </p:blipFill>
          <p:spPr>
            <a:xfrm>
              <a:off x="6270581" y="328939"/>
              <a:ext cx="2556460" cy="1785381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6" r="28144"/>
            <a:stretch/>
          </p:blipFill>
          <p:spPr>
            <a:xfrm>
              <a:off x="2028098" y="356273"/>
              <a:ext cx="1645409" cy="1758047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590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3036125"/>
            <a:ext cx="8343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9.02.2019 г. Центр </a:t>
            </a:r>
            <a:r>
              <a:rPr lang="ru-RU" sz="1600" b="1" dirty="0" err="1" smtClean="0"/>
              <a:t>ПВиДП</a:t>
            </a:r>
            <a:r>
              <a:rPr lang="ru-RU" sz="1600" b="1" dirty="0" smtClean="0"/>
              <a:t> принял участие в открытии </a:t>
            </a:r>
            <a:r>
              <a:rPr lang="ru-RU" sz="1600" b="1" dirty="0"/>
              <a:t>третьей патриотической фотовыставки «Афганистан: без права на забвенье», посвященной 30-летию вывода советских войск из Афганистана.</a:t>
            </a:r>
          </a:p>
          <a:p>
            <a:pPr indent="457200" algn="just"/>
            <a:r>
              <a:rPr lang="ru-RU" sz="1600" b="1" dirty="0"/>
              <a:t>На торжественном открытии патриотической фотовыставки присутствовали ветераны боевых действий в Афганистане, представители патриотических организаций города.</a:t>
            </a:r>
          </a:p>
          <a:p>
            <a:pPr indent="457200" algn="just"/>
            <a:r>
              <a:rPr lang="ru-RU" sz="1600" b="1" dirty="0"/>
              <a:t>Председатель Каменск-Уральского Городского Союза ветеранов Афганистана, полковник в отставке Александр Борисович </a:t>
            </a:r>
            <a:r>
              <a:rPr lang="ru-RU" sz="1600" b="1" dirty="0" err="1"/>
              <a:t>Колясников</a:t>
            </a:r>
            <a:r>
              <a:rPr lang="ru-RU" sz="1600" b="1" dirty="0"/>
              <a:t> рассказал присутствующим об этом важном и сложном периоде в истории нашей страны, а также о людях, для которых интересы Родины всегда стояли выше личных, а её безопасность и благополучие ценились дороже жизни.</a:t>
            </a:r>
          </a:p>
          <a:p>
            <a:pPr indent="457200" algn="just"/>
            <a:r>
              <a:rPr lang="ru-RU" sz="1600" b="1" dirty="0"/>
              <a:t>С приветственным словом выступил ветеран Великой Отечественной войны Владимир Максимович </a:t>
            </a:r>
            <a:r>
              <a:rPr lang="ru-RU" sz="1600" b="1" dirty="0" err="1"/>
              <a:t>Лямин</a:t>
            </a:r>
            <a:r>
              <a:rPr lang="ru-RU" sz="1600" b="1" dirty="0"/>
              <a:t>. Он вспомнил военные и послевоенные годы и посоветовал ребятам любить и ценить свою Родину.</a:t>
            </a:r>
          </a:p>
          <a:p>
            <a:pPr algn="just"/>
            <a:endParaRPr lang="ru-RU" sz="16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62642" y="358326"/>
            <a:ext cx="8256816" cy="2677799"/>
            <a:chOff x="514350" y="278164"/>
            <a:chExt cx="8256816" cy="2677799"/>
          </a:xfrm>
        </p:grpSpPr>
        <p:pic>
          <p:nvPicPr>
            <p:cNvPr id="5" name="Picture 3" descr="\\192.168.0.1\press-centr\АРХИВ 2019 фото,видео,статьи\4.Экскурсия в МБУК «ЦБС» Библиотека №12. 09.02.19\6541806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" y="278164"/>
              <a:ext cx="4115471" cy="2677799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\\192.168.0.1\press-centr\АРХИВ 2019 фото,видео,статьи\4.Экскурсия в МБУК «ЦБС» Библиотека №12. 09.02.19\0985302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580" y="278164"/>
              <a:ext cx="4021586" cy="2677799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227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696" y="4145062"/>
            <a:ext cx="8572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/>
              <a:t>12.02.2019 г. </a:t>
            </a:r>
            <a:r>
              <a:rPr lang="ru-RU" sz="1600" b="1" dirty="0"/>
              <a:t>на базе Центра патриотического воспитания и допризывной подготовки молодежи ГАПОУ СО «Каменск-Уральский агропромышленный техникум» прошел II этап Областной военно-спортивной игры «Зарница» среди обучающихся средних профессиональных образовательных организаций и Центров патриотического воспитания и допризывной подготовки молодежи Свердловской области Южного управленческого округа, </a:t>
            </a:r>
            <a:r>
              <a:rPr lang="ru-RU" sz="1600" b="1" dirty="0" smtClean="0"/>
              <a:t>Игра </a:t>
            </a:r>
            <a:r>
              <a:rPr lang="ru-RU" sz="1600" b="1" dirty="0"/>
              <a:t>«Зарница</a:t>
            </a:r>
            <a:r>
              <a:rPr lang="ru-RU" sz="1600" b="1" dirty="0" smtClean="0"/>
              <a:t>» в 2019 году, посвящена </a:t>
            </a:r>
            <a:r>
              <a:rPr lang="ru-RU" sz="1600" b="1" dirty="0"/>
              <a:t>30-летию </a:t>
            </a:r>
            <a:r>
              <a:rPr lang="ru-RU" sz="1600" b="1" dirty="0" smtClean="0"/>
              <a:t>вывода </a:t>
            </a:r>
            <a:r>
              <a:rPr lang="ru-RU" sz="1600" b="1" dirty="0"/>
              <a:t>войск из Афганистана. В </a:t>
            </a:r>
            <a:r>
              <a:rPr lang="ru-RU" sz="1600" b="1" dirty="0" smtClean="0"/>
              <a:t>игре </a:t>
            </a:r>
            <a:r>
              <a:rPr lang="ru-RU" sz="1600" b="1" dirty="0"/>
              <a:t>приняли участие </a:t>
            </a:r>
            <a:r>
              <a:rPr lang="ru-RU" sz="1600" b="1" dirty="0" smtClean="0"/>
              <a:t>6 </a:t>
            </a:r>
            <a:r>
              <a:rPr lang="ru-RU" sz="1600" b="1" dirty="0"/>
              <a:t>команд, общий охват участников более 80 </a:t>
            </a:r>
            <a:r>
              <a:rPr lang="ru-RU" sz="1600" b="1" dirty="0" smtClean="0"/>
              <a:t>человек.</a:t>
            </a:r>
            <a:endParaRPr lang="ru-RU" sz="16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44662" y="2638426"/>
            <a:ext cx="8488534" cy="1238250"/>
            <a:chOff x="344661" y="2771774"/>
            <a:chExt cx="8904114" cy="1566929"/>
          </a:xfrm>
        </p:grpSpPr>
        <p:pic>
          <p:nvPicPr>
            <p:cNvPr id="7" name="Picture 2" descr="\\192.168.0.1\press-centr\АРХИВ 2019 фото,видео,статьи\7.Организация,проведение II Обл.военно-спортивной игра ''Зарница ''12.02.19\Этап\_DSC060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0" t="17329" r="33897"/>
            <a:stretch/>
          </p:blipFill>
          <p:spPr bwMode="auto">
            <a:xfrm>
              <a:off x="344661" y="2771775"/>
              <a:ext cx="1520088" cy="1566928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53" r="7584" b="24516"/>
            <a:stretch/>
          </p:blipFill>
          <p:spPr>
            <a:xfrm>
              <a:off x="4277758" y="2772385"/>
              <a:ext cx="4971017" cy="1538987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6" t="30206" r="46283" b="25081"/>
            <a:stretch/>
          </p:blipFill>
          <p:spPr>
            <a:xfrm>
              <a:off x="1873771" y="2771774"/>
              <a:ext cx="2394964" cy="1566929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2" name="Группа 1"/>
          <p:cNvGrpSpPr/>
          <p:nvPr/>
        </p:nvGrpSpPr>
        <p:grpSpPr>
          <a:xfrm>
            <a:off x="344661" y="380487"/>
            <a:ext cx="8454679" cy="2115063"/>
            <a:chOff x="260695" y="361437"/>
            <a:chExt cx="8639137" cy="2326871"/>
          </a:xfrm>
        </p:grpSpPr>
        <p:pic>
          <p:nvPicPr>
            <p:cNvPr id="6" name="Picture 3" descr="\\192.168.0.1\press-centr\АРХИВ 2019 фото,видео,статьи\7.Организация,проведение II Обл.военно-спортивной игра ''Зарница ''12.02.19\Этап\_DSC056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88" r="-1032"/>
            <a:stretch/>
          </p:blipFill>
          <p:spPr bwMode="auto">
            <a:xfrm>
              <a:off x="5346912" y="361437"/>
              <a:ext cx="3552920" cy="2326871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029" y="361437"/>
              <a:ext cx="1745154" cy="2326871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30"/>
            <a:stretch/>
          </p:blipFill>
          <p:spPr>
            <a:xfrm>
              <a:off x="260695" y="361437"/>
              <a:ext cx="3155605" cy="2326871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6548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695" y="3821373"/>
            <a:ext cx="86243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 smtClean="0"/>
              <a:t>12 -15.02.2019 г. воспитанники Центра приняли участие в городских спортивно-технических соревнованиях </a:t>
            </a:r>
            <a:r>
              <a:rPr lang="ru-RU" b="1" dirty="0"/>
              <a:t>«А ну-ка, парни! – 2019». Команду агропромышленного техникума представили: </a:t>
            </a:r>
            <a:r>
              <a:rPr lang="ru-RU" b="1" dirty="0" err="1"/>
              <a:t>Дедюлин</a:t>
            </a:r>
            <a:r>
              <a:rPr lang="ru-RU" b="1" dirty="0"/>
              <a:t> Егор, </a:t>
            </a:r>
            <a:r>
              <a:rPr lang="ru-RU" b="1" dirty="0" err="1"/>
              <a:t>Салангин</a:t>
            </a:r>
            <a:r>
              <a:rPr lang="ru-RU" b="1" dirty="0"/>
              <a:t> Виктор, </a:t>
            </a:r>
            <a:r>
              <a:rPr lang="ru-RU" b="1" dirty="0" err="1"/>
              <a:t>Хаерзаманов</a:t>
            </a:r>
            <a:r>
              <a:rPr lang="ru-RU" b="1" dirty="0"/>
              <a:t> Александр, Хаитов </a:t>
            </a:r>
            <a:r>
              <a:rPr lang="ru-RU" b="1" dirty="0" err="1"/>
              <a:t>Зафар</a:t>
            </a:r>
            <a:r>
              <a:rPr lang="ru-RU" b="1" dirty="0"/>
              <a:t>  и Аксенов Илья.</a:t>
            </a:r>
          </a:p>
          <a:p>
            <a:pPr indent="457200" algn="just"/>
            <a:r>
              <a:rPr lang="ru-RU" b="1" dirty="0" smtClean="0"/>
              <a:t>По </a:t>
            </a:r>
            <a:r>
              <a:rPr lang="ru-RU" b="1" dirty="0"/>
              <a:t>итогам </a:t>
            </a:r>
            <a:r>
              <a:rPr lang="ru-RU" b="1" dirty="0" smtClean="0"/>
              <a:t>всех испытаний команда </a:t>
            </a:r>
            <a:r>
              <a:rPr lang="ru-RU" b="1" dirty="0"/>
              <a:t>центра заняла 2-ое </a:t>
            </a:r>
            <a:r>
              <a:rPr lang="ru-RU" b="1" dirty="0" smtClean="0"/>
              <a:t>место в </a:t>
            </a:r>
            <a:r>
              <a:rPr lang="ru-RU" b="1" dirty="0"/>
              <a:t>прохождении этапа </a:t>
            </a:r>
            <a:r>
              <a:rPr lang="ru-RU" b="1" dirty="0" smtClean="0"/>
              <a:t>военизированная эстафета. Так </a:t>
            </a:r>
            <a:r>
              <a:rPr lang="ru-RU" b="1" dirty="0"/>
              <a:t>же в личном зачете по вождению мотоцикла нашим участником было занято 2-е место и в фигурном вождении автомобиля 3-е место</a:t>
            </a:r>
            <a:r>
              <a:rPr lang="ru-RU" b="1" dirty="0" smtClean="0"/>
              <a:t>. (общий охват участников более 200 человек.)</a:t>
            </a:r>
            <a:endParaRPr lang="ru-RU" b="1" dirty="0"/>
          </a:p>
          <a:p>
            <a:pPr algn="just"/>
            <a:endParaRPr lang="ru-RU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05697" y="387766"/>
            <a:ext cx="8332607" cy="3317897"/>
            <a:chOff x="368490" y="387766"/>
            <a:chExt cx="8332607" cy="331789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9" r="11817"/>
            <a:stretch/>
          </p:blipFill>
          <p:spPr>
            <a:xfrm>
              <a:off x="368490" y="387766"/>
              <a:ext cx="3603010" cy="3317897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9" t="14075" r="32650" b="4786"/>
            <a:stretch/>
          </p:blipFill>
          <p:spPr>
            <a:xfrm>
              <a:off x="6604112" y="387766"/>
              <a:ext cx="2096985" cy="3317897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905" y="387767"/>
              <a:ext cx="2413537" cy="1810153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8" name="Picture 2" descr="\\192.168.0.1\press-centr\АРХИВ 2019 фото,видео,статьи\9.Участие в городск.спорт.соревн-ях ''А-ну ка парни ''12.02.-15.02.19\GAbyu9Tb2u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905" y="2283310"/>
              <a:ext cx="1207338" cy="1422353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\\192.168.0.1\press-centr\АРХИВ 2019 фото,видео,статьи\9.Участие в городск.спорт.соревн-ях ''А-ну ка парни ''12.02.-15.02.19\A2QKkovvhjQ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243" y="2283310"/>
              <a:ext cx="1181024" cy="1422353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9125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326" y="4557466"/>
            <a:ext cx="8315326" cy="148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20.02.19 г. Центром </a:t>
            </a:r>
            <a:r>
              <a:rPr lang="ru-RU" b="1" dirty="0" err="1" smtClean="0"/>
              <a:t>ПВиДП</a:t>
            </a:r>
            <a:r>
              <a:rPr lang="ru-RU" b="1" dirty="0"/>
              <a:t> </a:t>
            </a:r>
            <a:r>
              <a:rPr lang="ru-RU" b="1" dirty="0" smtClean="0"/>
              <a:t>организованы </a:t>
            </a:r>
            <a:r>
              <a:rPr lang="ru-RU" b="1" dirty="0"/>
              <a:t>и </a:t>
            </a:r>
            <a:r>
              <a:rPr lang="ru-RU" b="1" dirty="0" smtClean="0"/>
              <a:t>проведены соревнования по </a:t>
            </a:r>
            <a:r>
              <a:rPr lang="ru-RU" b="1" dirty="0"/>
              <a:t>жиму штанги </a:t>
            </a:r>
            <a:r>
              <a:rPr lang="ru-RU" b="1" dirty="0" smtClean="0"/>
              <a:t>лежа. Соревнования проведены среди обучающихся проживающих в </a:t>
            </a:r>
            <a:r>
              <a:rPr lang="ru-RU" b="1" dirty="0"/>
              <a:t>общежитии техникума </a:t>
            </a:r>
            <a:r>
              <a:rPr lang="ru-RU" b="1" dirty="0" smtClean="0"/>
              <a:t>занимающихся в спортивной секции по общефизической подготовке. Соревнования </a:t>
            </a:r>
            <a:r>
              <a:rPr lang="ru-RU" b="1" dirty="0"/>
              <a:t>проводились в спортивной комнате общежития, оснащенной тренажерами</a:t>
            </a:r>
            <a:r>
              <a:rPr lang="ru-RU" b="1" dirty="0" smtClean="0"/>
              <a:t>. (охват 36 человек.)</a:t>
            </a:r>
            <a:endParaRPr lang="ru-RU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14337" y="420517"/>
            <a:ext cx="8315327" cy="3864880"/>
            <a:chOff x="371325" y="420517"/>
            <a:chExt cx="8315327" cy="3864880"/>
          </a:xfrm>
        </p:grpSpPr>
        <p:pic>
          <p:nvPicPr>
            <p:cNvPr id="5" name="Picture 2" descr="\\192.168.0.1\press-centr\АРХИВ 2019 фото,видео,статьи\10.Проведение соревнований по жиму штанги.20.02.19\_DSC05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42"/>
            <a:stretch/>
          </p:blipFill>
          <p:spPr bwMode="auto">
            <a:xfrm>
              <a:off x="4277083" y="420517"/>
              <a:ext cx="4409569" cy="386488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\\192.168.0.1\press-centr\АРХИВ 2019 фото,видео,статьи\10.Проведение соревнований по жиму штанги.20.02.19\_DSC060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03"/>
            <a:stretch/>
          </p:blipFill>
          <p:spPr bwMode="auto">
            <a:xfrm>
              <a:off x="371325" y="420517"/>
              <a:ext cx="5074481" cy="386488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395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18512" y="312492"/>
            <a:ext cx="8493434" cy="1454338"/>
            <a:chOff x="318512" y="373535"/>
            <a:chExt cx="8493434" cy="145433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4" t="6170" r="3881" b="5385"/>
            <a:stretch/>
          </p:blipFill>
          <p:spPr>
            <a:xfrm>
              <a:off x="2041468" y="373535"/>
              <a:ext cx="1980913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3" t="3477" r="15223" b="-1124"/>
            <a:stretch/>
          </p:blipFill>
          <p:spPr>
            <a:xfrm>
              <a:off x="318512" y="373535"/>
              <a:ext cx="1579035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0" t="21885" r="48657" b="28730"/>
            <a:stretch/>
          </p:blipFill>
          <p:spPr>
            <a:xfrm flipH="1">
              <a:off x="7345763" y="373535"/>
              <a:ext cx="1466183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6" t="6844" r="4924" b="28730"/>
            <a:stretch/>
          </p:blipFill>
          <p:spPr>
            <a:xfrm>
              <a:off x="4166302" y="387873"/>
              <a:ext cx="3035541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16" name="Группа 15"/>
          <p:cNvGrpSpPr/>
          <p:nvPr/>
        </p:nvGrpSpPr>
        <p:grpSpPr>
          <a:xfrm>
            <a:off x="318512" y="1766830"/>
            <a:ext cx="8493434" cy="1440000"/>
            <a:chOff x="318512" y="1827873"/>
            <a:chExt cx="8493434" cy="1440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" r="1791" b="14363"/>
            <a:stretch/>
          </p:blipFill>
          <p:spPr>
            <a:xfrm>
              <a:off x="2451391" y="1827873"/>
              <a:ext cx="2457317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9" r="15671" b="4487"/>
            <a:stretch/>
          </p:blipFill>
          <p:spPr>
            <a:xfrm>
              <a:off x="4875827" y="1827873"/>
              <a:ext cx="1543259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8" t="10149" r="3881" b="26766"/>
            <a:stretch/>
          </p:blipFill>
          <p:spPr>
            <a:xfrm>
              <a:off x="6386205" y="1827873"/>
              <a:ext cx="2425741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12" y="1827873"/>
              <a:ext cx="2165760" cy="1440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18513" y="3424992"/>
            <a:ext cx="84934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22.02.2019г. </a:t>
            </a:r>
            <a:r>
              <a:rPr lang="ru-RU" sz="1600" b="1" dirty="0"/>
              <a:t>года </a:t>
            </a:r>
            <a:r>
              <a:rPr lang="ru-RU" sz="1600" b="1" dirty="0" smtClean="0"/>
              <a:t>на </a:t>
            </a:r>
            <a:r>
              <a:rPr lang="ru-RU" sz="1600" b="1" dirty="0"/>
              <a:t>базе Центра </a:t>
            </a:r>
            <a:r>
              <a:rPr lang="ru-RU" sz="1600" b="1" dirty="0" smtClean="0"/>
              <a:t>был </a:t>
            </a:r>
            <a:r>
              <a:rPr lang="ru-RU" sz="1600" b="1" dirty="0"/>
              <a:t>проведен II Открытый военно-спортивный турнир им. Г.П. </a:t>
            </a:r>
            <a:r>
              <a:rPr lang="ru-RU" sz="1600" b="1" dirty="0" err="1"/>
              <a:t>Кунавина</a:t>
            </a:r>
            <a:r>
              <a:rPr lang="ru-RU" sz="1600" b="1" dirty="0"/>
              <a:t>. В этом году он был посвящен 30-летию вывода советских войск из Афганистана. В соревнованиях приняли участие 14 команд из г. Каменска-Уральского и Каменского городского округа. Организаторы турнира – Каменск-Уральское местное отделение Всероссийской общественной организации ветеранов «Боевое братство» (Д.В. </a:t>
            </a:r>
            <a:r>
              <a:rPr lang="ru-RU" sz="1600" b="1" dirty="0" err="1"/>
              <a:t>Врюкало</a:t>
            </a:r>
            <a:r>
              <a:rPr lang="ru-RU" sz="1600" b="1" dirty="0"/>
              <a:t>), Фонд поддержки ветеранов правоохранительных органов «ЗА РОДИНУ» (А.С. Саидов), Фонд содействия патриотическому воспитанию молодежи «Рубикон» (А.А. Шишков) и Каменск-Уральский агропромышленный техникум (С.И. Некрасов) при поддержке творческого коллектива Дворца культуры «Металлург» (Е.М. Зырянова). Турнир прошел в упорной борьбе, однако, заняв 1-ое место, переходящий кубок турнира оставили у себя прошлогодние победители – военно-патриотический клуб «ОДОН» (Каменск-Уральский агропромышленный техникум, руководитель клуба – В.А. Ершов).</a:t>
            </a:r>
          </a:p>
        </p:txBody>
      </p:sp>
    </p:spTree>
    <p:extLst>
      <p:ext uri="{BB962C8B-B14F-4D97-AF65-F5344CB8AC3E}">
        <p14:creationId xmlns:p14="http://schemas.microsoft.com/office/powerpoint/2010/main" val="2516364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</TotalTime>
  <Words>2313</Words>
  <Application>Microsoft Office PowerPoint</Application>
  <PresentationFormat>Экран (4:3)</PresentationFormat>
  <Paragraphs>133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16.11.2019 г. специалисты поискового отряда «Ровесник» при поддержке ассоциации патриотических клубов «Возвращение» провели обучающий семинар-практикум для воспитанников Центра патриотического воспитания и допризывной подготовки молодежи Каменск-Уральского агропромышленного техникума. В рамках семинара студенты техникума научились информированию жителей об акции, регистрации информационных анкет, заполнению информационных карт о судьбах военнослужащего в годы ВОВ, поиску информации о военнослужащем в базах данных в сети Интернет. Все полученные знания ребята отработали практически в виде деловой игры.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79</cp:revision>
  <dcterms:created xsi:type="dcterms:W3CDTF">2019-08-13T06:07:33Z</dcterms:created>
  <dcterms:modified xsi:type="dcterms:W3CDTF">2019-12-11T04:48:42Z</dcterms:modified>
</cp:coreProperties>
</file>